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316" r:id="rId3"/>
    <p:sldId id="284" r:id="rId4"/>
    <p:sldId id="385" r:id="rId5"/>
    <p:sldId id="400" r:id="rId6"/>
    <p:sldId id="376" r:id="rId7"/>
    <p:sldId id="374" r:id="rId8"/>
    <p:sldId id="412" r:id="rId9"/>
    <p:sldId id="413" r:id="rId10"/>
    <p:sldId id="414" r:id="rId11"/>
    <p:sldId id="402" r:id="rId12"/>
    <p:sldId id="404" r:id="rId13"/>
    <p:sldId id="399" r:id="rId14"/>
    <p:sldId id="396" r:id="rId15"/>
    <p:sldId id="390" r:id="rId16"/>
    <p:sldId id="397" r:id="rId17"/>
    <p:sldId id="398" r:id="rId18"/>
    <p:sldId id="375" r:id="rId19"/>
    <p:sldId id="379" r:id="rId20"/>
    <p:sldId id="324" r:id="rId2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174" y="96"/>
      </p:cViewPr>
      <p:guideLst>
        <p:guide orient="horz" pos="331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8FF5ABA-4316-48FD-B467-D8352BB3A0E3}" type="datetimeFigureOut">
              <a:rPr kumimoji="1" lang="ja-JP" altLang="en-US" smtClean="0"/>
              <a:t>2019/7/2</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4F7DA175-C52D-454B-9653-D9C62F8823C4}" type="slidenum">
              <a:rPr kumimoji="1" lang="ja-JP" altLang="en-US" smtClean="0"/>
              <a:t>‹#›</a:t>
            </a:fld>
            <a:endParaRPr kumimoji="1" lang="ja-JP" altLang="en-US"/>
          </a:p>
        </p:txBody>
      </p:sp>
    </p:spTree>
    <p:extLst>
      <p:ext uri="{BB962C8B-B14F-4D97-AF65-F5344CB8AC3E}">
        <p14:creationId xmlns:p14="http://schemas.microsoft.com/office/powerpoint/2010/main" val="1796546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990F0CE6-DE5F-440E-B563-32FA5E3956B5}" type="datetimeFigureOut">
              <a:rPr kumimoji="1" lang="ja-JP" altLang="en-US" smtClean="0"/>
              <a:t>2019/7/2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D3E4281-8737-43E2-A798-F5A1B14CEFF2}" type="slidenum">
              <a:rPr kumimoji="1" lang="ja-JP" altLang="en-US" smtClean="0"/>
              <a:t>‹#›</a:t>
            </a:fld>
            <a:endParaRPr kumimoji="1" lang="ja-JP" altLang="en-US"/>
          </a:p>
        </p:txBody>
      </p:sp>
    </p:spTree>
    <p:extLst>
      <p:ext uri="{BB962C8B-B14F-4D97-AF65-F5344CB8AC3E}">
        <p14:creationId xmlns:p14="http://schemas.microsoft.com/office/powerpoint/2010/main" val="8008607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日本は、</a:t>
            </a:r>
            <a:r>
              <a:rPr kumimoji="1" lang="en-US" altLang="ja-JP" dirty="0"/>
              <a:t>Soceity5.0</a:t>
            </a:r>
            <a:r>
              <a:rPr kumimoji="1" lang="ja-JP" altLang="en-US" dirty="0"/>
              <a:t>を</a:t>
            </a:r>
            <a:r>
              <a:rPr kumimoji="1" lang="ja-JP" altLang="en-US" dirty="0" err="1"/>
              <a:t>掲げいます</a:t>
            </a:r>
            <a:r>
              <a:rPr kumimoji="1" lang="ja-JP" altLang="en-US" dirty="0"/>
              <a:t>。そこでは、</a:t>
            </a:r>
            <a:r>
              <a:rPr kumimoji="1" lang="en-US" altLang="ja-JP" dirty="0"/>
              <a:t>IoT</a:t>
            </a:r>
            <a:r>
              <a:rPr kumimoji="1" lang="ja-JP" altLang="en-US" dirty="0"/>
              <a:t>（</a:t>
            </a:r>
            <a:r>
              <a:rPr kumimoji="1" lang="en-US" altLang="ja-JP" dirty="0"/>
              <a:t>Internet of Things</a:t>
            </a:r>
            <a:r>
              <a:rPr kumimoji="1" lang="ja-JP" altLang="en-US" dirty="0"/>
              <a:t>）で全ての人とモノがつながり・・・・」</a:t>
            </a:r>
          </a:p>
          <a:p>
            <a:r>
              <a:rPr kumimoji="1" lang="ja-JP" altLang="en-US" dirty="0"/>
              <a:t>というように全てがネットワークに繋がって、新しい価値を創造することになっています。</a:t>
            </a:r>
            <a:endParaRPr kumimoji="1" lang="en-US" altLang="ja-JP" dirty="0"/>
          </a:p>
          <a:p>
            <a:r>
              <a:rPr kumimoji="1" lang="ja-JP" altLang="en-US" dirty="0"/>
              <a:t>その根幹技術である</a:t>
            </a:r>
            <a:r>
              <a:rPr kumimoji="1" lang="en-US" altLang="ja-JP" dirty="0"/>
              <a:t>ICT</a:t>
            </a:r>
            <a:r>
              <a:rPr kumimoji="1" lang="ja-JP" altLang="en-US" dirty="0" err="1"/>
              <a:t>、</a:t>
            </a:r>
            <a:r>
              <a:rPr kumimoji="1" lang="en-US" altLang="ja-JP" dirty="0"/>
              <a:t>AI</a:t>
            </a:r>
            <a:r>
              <a:rPr kumimoji="1" lang="ja-JP" altLang="en-US" dirty="0"/>
              <a:t>等</a:t>
            </a:r>
            <a:r>
              <a:rPr kumimoji="1" lang="ja-JP" altLang="en-US" dirty="0" err="1"/>
              <a:t>のを</a:t>
            </a:r>
            <a:r>
              <a:rPr kumimoji="1" lang="ja-JP" altLang="en-US" dirty="0"/>
              <a:t>支えるのが</a:t>
            </a:r>
            <a:r>
              <a:rPr kumimoji="1" lang="en-US" altLang="ja-JP" dirty="0"/>
              <a:t>G</a:t>
            </a:r>
            <a:r>
              <a:rPr kumimoji="1" lang="ja-JP" altLang="en-US" dirty="0"/>
              <a:t>空間プロジェクトの基幹インフラ事業ということになり</a:t>
            </a:r>
          </a:p>
          <a:p>
            <a:r>
              <a:rPr kumimoji="1" lang="ja-JP" altLang="en-US" dirty="0"/>
              <a:t>「高精度でリアルタイムな位置と時刻の基幹インフラ整備が、国の掲げる</a:t>
            </a:r>
            <a:r>
              <a:rPr kumimoji="1" lang="en-US" altLang="ja-JP" dirty="0"/>
              <a:t>Soceity5.0</a:t>
            </a:r>
            <a:r>
              <a:rPr kumimoji="1" lang="ja-JP" altLang="en-US" dirty="0"/>
              <a:t>を下支えする」</a:t>
            </a:r>
          </a:p>
          <a:p>
            <a:r>
              <a:rPr kumimoji="1" lang="ja-JP" altLang="en-US" dirty="0"/>
              <a:t>国の大方針に置き換えることができます</a:t>
            </a:r>
          </a:p>
          <a:p>
            <a:r>
              <a:rPr kumimoji="1" lang="ja-JP" altLang="en-US" dirty="0"/>
              <a:t>みちびきによって、広範囲の屋外では、位置と時刻のインフラが整備されましたが、</a:t>
            </a:r>
          </a:p>
          <a:p>
            <a:r>
              <a:rPr kumimoji="1" lang="ja-JP" altLang="en-US" dirty="0"/>
              <a:t>人の生活活動は３０（屋外）：７０（屋内）といわれる屋内の時刻インフラ整備が着手されていません。</a:t>
            </a:r>
            <a:endParaRPr kumimoji="1" lang="en-US" altLang="ja-JP" dirty="0"/>
          </a:p>
          <a:p>
            <a:r>
              <a:rPr kumimoji="1" lang="ja-JP" altLang="en-US" dirty="0"/>
              <a:t>（このページが最も訴求したいページ）</a:t>
            </a:r>
          </a:p>
          <a:p>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19</a:t>
            </a:fld>
            <a:endParaRPr kumimoji="1" lang="ja-JP" altLang="en-US"/>
          </a:p>
        </p:txBody>
      </p:sp>
    </p:spTree>
    <p:extLst>
      <p:ext uri="{BB962C8B-B14F-4D97-AF65-F5344CB8AC3E}">
        <p14:creationId xmlns:p14="http://schemas.microsoft.com/office/powerpoint/2010/main" val="13919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811710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62018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167657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9DCFCC2F-2C17-451F-9EBA-85EA8332BC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7019" y="6331598"/>
            <a:ext cx="1708527" cy="434962"/>
          </a:xfrm>
          <a:prstGeom prst="rect">
            <a:avLst/>
          </a:prstGeom>
        </p:spPr>
      </p:pic>
      <p:sp>
        <p:nvSpPr>
          <p:cNvPr id="23" name="正方形/長方形 22">
            <a:extLst>
              <a:ext uri="{FF2B5EF4-FFF2-40B4-BE49-F238E27FC236}">
                <a16:creationId xmlns:a16="http://schemas.microsoft.com/office/drawing/2014/main" id="{3570EFC9-A3D3-4329-BFFC-680B104AD785}"/>
              </a:ext>
            </a:extLst>
          </p:cNvPr>
          <p:cNvSpPr/>
          <p:nvPr userDrawn="1"/>
        </p:nvSpPr>
        <p:spPr>
          <a:xfrm>
            <a:off x="10587212" y="6395190"/>
            <a:ext cx="1219304" cy="253916"/>
          </a:xfrm>
          <a:prstGeom prst="rect">
            <a:avLst/>
          </a:prstGeom>
        </p:spPr>
        <p:txBody>
          <a:bodyPr wrap="square">
            <a:spAutoFit/>
          </a:bodyPr>
          <a:lstStyle/>
          <a:p>
            <a:pPr algn="ctr"/>
            <a:fld id="{869AAB83-AB37-41FC-A9E2-CE8B838455CB}" type="slidenum">
              <a:rPr lang="ja-JP" altLang="en-US" sz="1050" smtClean="0"/>
              <a:pPr/>
              <a:t>‹#›</a:t>
            </a:fld>
            <a:endParaRPr lang="ja-JP" altLang="en-US" sz="1050" dirty="0"/>
          </a:p>
        </p:txBody>
      </p:sp>
      <p:sp>
        <p:nvSpPr>
          <p:cNvPr id="57" name="正方形/長方形 56">
            <a:extLst>
              <a:ext uri="{FF2B5EF4-FFF2-40B4-BE49-F238E27FC236}">
                <a16:creationId xmlns:a16="http://schemas.microsoft.com/office/drawing/2014/main" id="{BB911D43-38A2-4D10-92C8-F3CB7A8667D0}"/>
              </a:ext>
            </a:extLst>
          </p:cNvPr>
          <p:cNvSpPr/>
          <p:nvPr userDrawn="1"/>
        </p:nvSpPr>
        <p:spPr>
          <a:xfrm>
            <a:off x="4367800" y="6498060"/>
            <a:ext cx="3673840" cy="230832"/>
          </a:xfrm>
          <a:prstGeom prst="rect">
            <a:avLst/>
          </a:prstGeom>
        </p:spPr>
        <p:txBody>
          <a:bodyPr wrap="square">
            <a:spAutoFit/>
          </a:bodyPr>
          <a:lstStyle/>
          <a:p>
            <a:pPr algn="ctr"/>
            <a:r>
              <a:rPr lang="en-US" altLang="ja-JP" sz="900" dirty="0"/>
              <a:t>©</a:t>
            </a:r>
            <a:r>
              <a:rPr lang="ja-JP" altLang="en-US" sz="900" dirty="0"/>
              <a:t> </a:t>
            </a:r>
            <a:r>
              <a:rPr lang="en-US" altLang="ja-JP" sz="900" dirty="0"/>
              <a:t>2018</a:t>
            </a:r>
            <a:r>
              <a:rPr lang="ja-JP" altLang="en-US" sz="900" dirty="0"/>
              <a:t> </a:t>
            </a:r>
            <a:r>
              <a:rPr lang="en-US" altLang="ja-JP" sz="900" dirty="0"/>
              <a:t>ENABLER</a:t>
            </a:r>
            <a:r>
              <a:rPr lang="ja-JP" altLang="en-US" sz="900" dirty="0"/>
              <a:t> </a:t>
            </a:r>
            <a:r>
              <a:rPr lang="en-US" altLang="ja-JP" sz="900" dirty="0"/>
              <a:t>LTD.AII</a:t>
            </a:r>
            <a:r>
              <a:rPr lang="ja-JP" altLang="en-US" sz="900" dirty="0"/>
              <a:t> </a:t>
            </a:r>
            <a:r>
              <a:rPr lang="en-US" altLang="ja-JP" sz="900" dirty="0"/>
              <a:t>Rights</a:t>
            </a:r>
            <a:r>
              <a:rPr lang="ja-JP" altLang="en-US" sz="900" dirty="0"/>
              <a:t> </a:t>
            </a:r>
            <a:r>
              <a:rPr lang="en-US" altLang="ja-JP" sz="900" dirty="0"/>
              <a:t>Reserved</a:t>
            </a:r>
            <a:r>
              <a:rPr lang="ja-JP" altLang="en-US" sz="900" dirty="0"/>
              <a:t>　</a:t>
            </a:r>
          </a:p>
        </p:txBody>
      </p:sp>
    </p:spTree>
    <p:extLst>
      <p:ext uri="{BB962C8B-B14F-4D97-AF65-F5344CB8AC3E}">
        <p14:creationId xmlns:p14="http://schemas.microsoft.com/office/powerpoint/2010/main" val="100194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0347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91953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38391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3373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56372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4487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47928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2019/7/2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179434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BBD4D-9C1F-4D92-804A-1066BBCC167B}" type="datetimeFigureOut">
              <a:rPr kumimoji="1" lang="ja-JP" altLang="en-US" smtClean="0"/>
              <a:t>2019/7/2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54106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jp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jp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emf"/></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27134"/>
            <a:ext cx="12192000"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高精度時刻利用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92130" y="4833868"/>
            <a:ext cx="2207741" cy="400110"/>
          </a:xfrm>
          <a:prstGeom prst="rect">
            <a:avLst/>
          </a:prstGeom>
          <a:noFill/>
        </p:spPr>
        <p:txBody>
          <a:bodyPr wrap="square" rtlCol="0">
            <a:spAutoFit/>
          </a:bodyPr>
          <a:lstStyle/>
          <a:p>
            <a:pPr algn="ctr"/>
            <a:r>
              <a:rPr kumimoji="1" lang="en-US" altLang="ja-JP" sz="2000" dirty="0" smtClean="0">
                <a:latin typeface="Meiryo UI" panose="020B0604030504040204" pitchFamily="50" charset="-128"/>
                <a:ea typeface="Meiryo UI" panose="020B0604030504040204" pitchFamily="50" charset="-128"/>
              </a:rPr>
              <a:t>2019</a:t>
            </a:r>
            <a:r>
              <a:rPr kumimoji="1" lang="ja-JP" altLang="en-US" sz="2000" dirty="0" smtClean="0">
                <a:latin typeface="Meiryo UI" panose="020B0604030504040204" pitchFamily="50" charset="-128"/>
                <a:ea typeface="Meiryo UI" panose="020B0604030504040204" pitchFamily="50" charset="-128"/>
              </a:rPr>
              <a:t>年</a:t>
            </a:r>
            <a:r>
              <a:rPr kumimoji="1" lang="en-US" altLang="ja-JP" sz="2000" dirty="0" smtClean="0">
                <a:latin typeface="Meiryo UI" panose="020B0604030504040204" pitchFamily="50" charset="-128"/>
                <a:ea typeface="Meiryo UI" panose="020B0604030504040204" pitchFamily="50" charset="-128"/>
              </a:rPr>
              <a:t>7</a:t>
            </a:r>
            <a:r>
              <a:rPr kumimoji="1" lang="ja-JP" altLang="en-US" sz="2000" dirty="0" smtClean="0">
                <a:latin typeface="Meiryo UI" panose="020B0604030504040204" pitchFamily="50" charset="-128"/>
                <a:ea typeface="Meiryo UI" panose="020B0604030504040204" pitchFamily="50" charset="-128"/>
              </a:rPr>
              <a:t>月</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66230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061BDF0-EDFA-4337-A038-FB310DC4933D}"/>
              </a:ext>
            </a:extLst>
          </p:cNvPr>
          <p:cNvSpPr/>
          <p:nvPr/>
        </p:nvSpPr>
        <p:spPr>
          <a:xfrm>
            <a:off x="914400" y="967563"/>
            <a:ext cx="10632558" cy="5209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57778858-C8A5-4314-9F08-CA356B2D1197}"/>
              </a:ext>
            </a:extLst>
          </p:cNvPr>
          <p:cNvSpPr/>
          <p:nvPr/>
        </p:nvSpPr>
        <p:spPr>
          <a:xfrm>
            <a:off x="1127051" y="967563"/>
            <a:ext cx="1020726" cy="5209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95652BC-D624-4EC2-9498-20385559365F}"/>
              </a:ext>
            </a:extLst>
          </p:cNvPr>
          <p:cNvSpPr txBox="1"/>
          <p:nvPr/>
        </p:nvSpPr>
        <p:spPr>
          <a:xfrm>
            <a:off x="1376765" y="5864155"/>
            <a:ext cx="521297" cy="369332"/>
          </a:xfrm>
          <a:prstGeom prst="rect">
            <a:avLst/>
          </a:prstGeom>
          <a:noFill/>
        </p:spPr>
        <p:txBody>
          <a:bodyPr wrap="none" rtlCol="0">
            <a:spAutoFit/>
          </a:bodyPr>
          <a:lstStyle/>
          <a:p>
            <a:r>
              <a:rPr kumimoji="1" lang="en-US" altLang="ja-JP" dirty="0"/>
              <a:t>EPS</a:t>
            </a:r>
            <a:endParaRPr kumimoji="1" lang="ja-JP" altLang="en-US" dirty="0"/>
          </a:p>
        </p:txBody>
      </p:sp>
      <p:sp>
        <p:nvSpPr>
          <p:cNvPr id="8" name="楕円 7">
            <a:extLst>
              <a:ext uri="{FF2B5EF4-FFF2-40B4-BE49-F238E27FC236}">
                <a16:creationId xmlns:a16="http://schemas.microsoft.com/office/drawing/2014/main" id="{EF22F4A7-2EB9-4398-8ED1-C7C3F844175E}"/>
              </a:ext>
            </a:extLst>
          </p:cNvPr>
          <p:cNvSpPr/>
          <p:nvPr/>
        </p:nvSpPr>
        <p:spPr>
          <a:xfrm>
            <a:off x="2147777" y="318977"/>
            <a:ext cx="276446" cy="138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BC96CF42-5995-4D70-86C0-9B53982C5897}"/>
              </a:ext>
            </a:extLst>
          </p:cNvPr>
          <p:cNvSpPr/>
          <p:nvPr/>
        </p:nvSpPr>
        <p:spPr>
          <a:xfrm>
            <a:off x="1281072" y="252374"/>
            <a:ext cx="191386" cy="372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C55D206-525E-4D94-803D-672334ED6B2A}"/>
              </a:ext>
            </a:extLst>
          </p:cNvPr>
          <p:cNvSpPr txBox="1"/>
          <p:nvPr/>
        </p:nvSpPr>
        <p:spPr>
          <a:xfrm>
            <a:off x="927763" y="18457"/>
            <a:ext cx="898003" cy="276999"/>
          </a:xfrm>
          <a:prstGeom prst="rect">
            <a:avLst/>
          </a:prstGeom>
          <a:noFill/>
        </p:spPr>
        <p:txBody>
          <a:bodyPr wrap="none" rtlCol="0">
            <a:spAutoFit/>
          </a:bodyPr>
          <a:lstStyle/>
          <a:p>
            <a:r>
              <a:rPr kumimoji="1" lang="en-US" altLang="ja-JP" sz="1200" dirty="0"/>
              <a:t>TV</a:t>
            </a:r>
            <a:r>
              <a:rPr kumimoji="1" lang="ja-JP" altLang="en-US" sz="1200" dirty="0"/>
              <a:t>アンテナ</a:t>
            </a:r>
          </a:p>
        </p:txBody>
      </p:sp>
      <p:sp>
        <p:nvSpPr>
          <p:cNvPr id="11" name="テキスト ボックス 10">
            <a:extLst>
              <a:ext uri="{FF2B5EF4-FFF2-40B4-BE49-F238E27FC236}">
                <a16:creationId xmlns:a16="http://schemas.microsoft.com/office/drawing/2014/main" id="{4FF266F9-F7BF-4725-B2B8-DBE56D7C722F}"/>
              </a:ext>
            </a:extLst>
          </p:cNvPr>
          <p:cNvSpPr txBox="1"/>
          <p:nvPr/>
        </p:nvSpPr>
        <p:spPr>
          <a:xfrm>
            <a:off x="1825766" y="18457"/>
            <a:ext cx="984565" cy="276999"/>
          </a:xfrm>
          <a:prstGeom prst="rect">
            <a:avLst/>
          </a:prstGeom>
          <a:noFill/>
        </p:spPr>
        <p:txBody>
          <a:bodyPr wrap="none" rtlCol="0">
            <a:spAutoFit/>
          </a:bodyPr>
          <a:lstStyle/>
          <a:p>
            <a:r>
              <a:rPr lang="en-US" altLang="ja-JP" sz="1200" dirty="0"/>
              <a:t>GPS</a:t>
            </a:r>
            <a:r>
              <a:rPr kumimoji="1" lang="ja-JP" altLang="en-US" sz="1200" dirty="0"/>
              <a:t>アンテナ</a:t>
            </a:r>
          </a:p>
        </p:txBody>
      </p:sp>
      <p:cxnSp>
        <p:nvCxnSpPr>
          <p:cNvPr id="13" name="直線コネクタ 12">
            <a:extLst>
              <a:ext uri="{FF2B5EF4-FFF2-40B4-BE49-F238E27FC236}">
                <a16:creationId xmlns:a16="http://schemas.microsoft.com/office/drawing/2014/main" id="{F15E14E2-A788-4CB6-89DC-A0991E8F66DD}"/>
              </a:ext>
            </a:extLst>
          </p:cNvPr>
          <p:cNvCxnSpPr>
            <a:cxnSpLocks/>
            <a:stCxn id="9" idx="2"/>
          </p:cNvCxnSpPr>
          <p:nvPr/>
        </p:nvCxnSpPr>
        <p:spPr>
          <a:xfrm>
            <a:off x="1376765" y="624513"/>
            <a:ext cx="0" cy="536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A7D1FC1-C351-4281-A5D8-4A9FE1B74A5B}"/>
              </a:ext>
            </a:extLst>
          </p:cNvPr>
          <p:cNvCxnSpPr>
            <a:cxnSpLocks/>
            <a:stCxn id="5" idx="3"/>
            <a:endCxn id="4" idx="3"/>
          </p:cNvCxnSpPr>
          <p:nvPr/>
        </p:nvCxnSpPr>
        <p:spPr>
          <a:xfrm>
            <a:off x="2147777" y="3572540"/>
            <a:ext cx="9399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153C5BC-8794-457C-8761-AAA8E71F88F4}"/>
              </a:ext>
            </a:extLst>
          </p:cNvPr>
          <p:cNvCxnSpPr>
            <a:cxnSpLocks/>
          </p:cNvCxnSpPr>
          <p:nvPr/>
        </p:nvCxnSpPr>
        <p:spPr>
          <a:xfrm>
            <a:off x="1127051" y="4922874"/>
            <a:ext cx="1041990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4FE373C-716D-435C-A445-32319F1D3D9A}"/>
              </a:ext>
            </a:extLst>
          </p:cNvPr>
          <p:cNvCxnSpPr/>
          <p:nvPr/>
        </p:nvCxnSpPr>
        <p:spPr>
          <a:xfrm>
            <a:off x="2147776" y="2275367"/>
            <a:ext cx="9399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BC75D66-B3C5-469D-9F9C-C01FE64BF4F3}"/>
              </a:ext>
            </a:extLst>
          </p:cNvPr>
          <p:cNvCxnSpPr>
            <a:cxnSpLocks/>
            <a:endCxn id="5" idx="3"/>
          </p:cNvCxnSpPr>
          <p:nvPr/>
        </p:nvCxnSpPr>
        <p:spPr>
          <a:xfrm>
            <a:off x="1127051" y="3572539"/>
            <a:ext cx="102072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A0B26C7-97B3-4F2D-AA68-FE31B893CFF1}"/>
              </a:ext>
            </a:extLst>
          </p:cNvPr>
          <p:cNvCxnSpPr>
            <a:cxnSpLocks/>
          </p:cNvCxnSpPr>
          <p:nvPr/>
        </p:nvCxnSpPr>
        <p:spPr>
          <a:xfrm>
            <a:off x="1127131" y="2278107"/>
            <a:ext cx="102072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ECAF2E80-3CBD-40C8-A955-760718E07FF1}"/>
              </a:ext>
            </a:extLst>
          </p:cNvPr>
          <p:cNvSpPr/>
          <p:nvPr/>
        </p:nvSpPr>
        <p:spPr>
          <a:xfrm>
            <a:off x="1768879" y="1161615"/>
            <a:ext cx="258365" cy="2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159F3BF3-3756-4C7A-8AE9-30D18FEACCE0}"/>
              </a:ext>
            </a:extLst>
          </p:cNvPr>
          <p:cNvCxnSpPr/>
          <p:nvPr/>
        </p:nvCxnSpPr>
        <p:spPr>
          <a:xfrm>
            <a:off x="2275367" y="462366"/>
            <a:ext cx="0" cy="324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6B4E1EA-E638-47E0-8A73-E22885C80390}"/>
              </a:ext>
            </a:extLst>
          </p:cNvPr>
          <p:cNvCxnSpPr>
            <a:cxnSpLocks/>
          </p:cNvCxnSpPr>
          <p:nvPr/>
        </p:nvCxnSpPr>
        <p:spPr>
          <a:xfrm flipH="1">
            <a:off x="1898061" y="786659"/>
            <a:ext cx="3773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A908A7D-E587-426D-8EC8-1586EC76A8F6}"/>
              </a:ext>
            </a:extLst>
          </p:cNvPr>
          <p:cNvCxnSpPr>
            <a:cxnSpLocks/>
            <a:stCxn id="25" idx="0"/>
          </p:cNvCxnSpPr>
          <p:nvPr/>
        </p:nvCxnSpPr>
        <p:spPr>
          <a:xfrm flipV="1">
            <a:off x="1898062" y="786659"/>
            <a:ext cx="0" cy="374956"/>
          </a:xfrm>
          <a:prstGeom prst="line">
            <a:avLst/>
          </a:prstGeom>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3E5F1ED3-F051-4EFD-9843-B0E796D89335}"/>
              </a:ext>
            </a:extLst>
          </p:cNvPr>
          <p:cNvSpPr txBox="1"/>
          <p:nvPr/>
        </p:nvSpPr>
        <p:spPr>
          <a:xfrm>
            <a:off x="2120906" y="1125515"/>
            <a:ext cx="489236" cy="276999"/>
          </a:xfrm>
          <a:prstGeom prst="rect">
            <a:avLst/>
          </a:prstGeom>
          <a:noFill/>
        </p:spPr>
        <p:txBody>
          <a:bodyPr wrap="none" rtlCol="0">
            <a:spAutoFit/>
          </a:bodyPr>
          <a:lstStyle/>
          <a:p>
            <a:r>
              <a:rPr lang="en-US" altLang="ja-JP" sz="1200" dirty="0"/>
              <a:t>S2TX</a:t>
            </a:r>
            <a:endParaRPr kumimoji="1" lang="ja-JP" altLang="en-US" sz="1200" dirty="0"/>
          </a:p>
        </p:txBody>
      </p:sp>
      <p:sp>
        <p:nvSpPr>
          <p:cNvPr id="35" name="正方形/長方形 34">
            <a:extLst>
              <a:ext uri="{FF2B5EF4-FFF2-40B4-BE49-F238E27FC236}">
                <a16:creationId xmlns:a16="http://schemas.microsoft.com/office/drawing/2014/main" id="{66667A77-F4F4-4AF7-8184-A45CAFAB459E}"/>
              </a:ext>
            </a:extLst>
          </p:cNvPr>
          <p:cNvSpPr/>
          <p:nvPr/>
        </p:nvSpPr>
        <p:spPr>
          <a:xfrm>
            <a:off x="1502520" y="1643488"/>
            <a:ext cx="258361" cy="836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512BE2EE-E50A-4888-AD1D-5ECCBC7D6546}"/>
              </a:ext>
            </a:extLst>
          </p:cNvPr>
          <p:cNvCxnSpPr>
            <a:cxnSpLocks/>
          </p:cNvCxnSpPr>
          <p:nvPr/>
        </p:nvCxnSpPr>
        <p:spPr>
          <a:xfrm>
            <a:off x="1550995" y="1161179"/>
            <a:ext cx="0" cy="482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936D4C6-6326-46BB-A23A-50EDA20550C0}"/>
              </a:ext>
            </a:extLst>
          </p:cNvPr>
          <p:cNvCxnSpPr>
            <a:cxnSpLocks/>
          </p:cNvCxnSpPr>
          <p:nvPr/>
        </p:nvCxnSpPr>
        <p:spPr>
          <a:xfrm flipH="1">
            <a:off x="1374855" y="1161179"/>
            <a:ext cx="1761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C45C639-411C-40A3-B958-F06F25C908C6}"/>
              </a:ext>
            </a:extLst>
          </p:cNvPr>
          <p:cNvCxnSpPr>
            <a:cxnSpLocks/>
          </p:cNvCxnSpPr>
          <p:nvPr/>
        </p:nvCxnSpPr>
        <p:spPr>
          <a:xfrm>
            <a:off x="1695527" y="1492250"/>
            <a:ext cx="0" cy="151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4B1EAC9-4CFF-4A90-B9A4-650ED89C33AF}"/>
              </a:ext>
            </a:extLst>
          </p:cNvPr>
          <p:cNvCxnSpPr>
            <a:cxnSpLocks/>
          </p:cNvCxnSpPr>
          <p:nvPr/>
        </p:nvCxnSpPr>
        <p:spPr>
          <a:xfrm>
            <a:off x="1898061" y="1366415"/>
            <a:ext cx="0" cy="12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8DEA7DDA-D2D0-4114-8DD2-E10489804340}"/>
              </a:ext>
            </a:extLst>
          </p:cNvPr>
          <p:cNvCxnSpPr>
            <a:cxnSpLocks/>
          </p:cNvCxnSpPr>
          <p:nvPr/>
        </p:nvCxnSpPr>
        <p:spPr>
          <a:xfrm flipH="1">
            <a:off x="1694318" y="1490661"/>
            <a:ext cx="203743"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二等辺三角形 56">
            <a:extLst>
              <a:ext uri="{FF2B5EF4-FFF2-40B4-BE49-F238E27FC236}">
                <a16:creationId xmlns:a16="http://schemas.microsoft.com/office/drawing/2014/main" id="{21CA29DE-30A4-483B-B1C2-94987B28B12A}"/>
              </a:ext>
            </a:extLst>
          </p:cNvPr>
          <p:cNvSpPr/>
          <p:nvPr/>
        </p:nvSpPr>
        <p:spPr>
          <a:xfrm rot="10800000">
            <a:off x="1502520" y="1843804"/>
            <a:ext cx="258361" cy="1942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D05FB567-5690-4938-BAAA-F5F9FB095AD4}"/>
              </a:ext>
            </a:extLst>
          </p:cNvPr>
          <p:cNvSpPr txBox="1"/>
          <p:nvPr/>
        </p:nvSpPr>
        <p:spPr>
          <a:xfrm>
            <a:off x="1664922" y="1898099"/>
            <a:ext cx="486030" cy="276999"/>
          </a:xfrm>
          <a:prstGeom prst="rect">
            <a:avLst/>
          </a:prstGeom>
          <a:noFill/>
        </p:spPr>
        <p:txBody>
          <a:bodyPr wrap="none" rtlCol="0">
            <a:spAutoFit/>
          </a:bodyPr>
          <a:lstStyle/>
          <a:p>
            <a:r>
              <a:rPr kumimoji="1" lang="en-US" altLang="ja-JP" sz="1200" dirty="0"/>
              <a:t>AMP</a:t>
            </a:r>
            <a:endParaRPr kumimoji="1" lang="ja-JP" altLang="en-US" sz="1200" dirty="0"/>
          </a:p>
        </p:txBody>
      </p:sp>
      <p:cxnSp>
        <p:nvCxnSpPr>
          <p:cNvPr id="59" name="直線コネクタ 58">
            <a:extLst>
              <a:ext uri="{FF2B5EF4-FFF2-40B4-BE49-F238E27FC236}">
                <a16:creationId xmlns:a16="http://schemas.microsoft.com/office/drawing/2014/main" id="{C40BC8BD-51B2-468F-8135-7955E6D5BA06}"/>
              </a:ext>
            </a:extLst>
          </p:cNvPr>
          <p:cNvCxnSpPr>
            <a:cxnSpLocks/>
          </p:cNvCxnSpPr>
          <p:nvPr/>
        </p:nvCxnSpPr>
        <p:spPr>
          <a:xfrm>
            <a:off x="1631700" y="1727136"/>
            <a:ext cx="0" cy="3093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E62C1085-50D4-4F36-99F5-A680B73FEDDC}"/>
              </a:ext>
            </a:extLst>
          </p:cNvPr>
          <p:cNvSpPr/>
          <p:nvPr/>
        </p:nvSpPr>
        <p:spPr>
          <a:xfrm>
            <a:off x="1542356" y="2425208"/>
            <a:ext cx="172337" cy="15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9" name="直線コネクタ 18">
            <a:extLst>
              <a:ext uri="{FF2B5EF4-FFF2-40B4-BE49-F238E27FC236}">
                <a16:creationId xmlns:a16="http://schemas.microsoft.com/office/drawing/2014/main" id="{AD39B13E-2A48-4D32-BE5F-90997BDA4A21}"/>
              </a:ext>
            </a:extLst>
          </p:cNvPr>
          <p:cNvCxnSpPr>
            <a:stCxn id="14" idx="0"/>
            <a:endCxn id="14" idx="1"/>
          </p:cNvCxnSpPr>
          <p:nvPr/>
        </p:nvCxnSpPr>
        <p:spPr>
          <a:xfrm flipH="1">
            <a:off x="1542356" y="2425208"/>
            <a:ext cx="86169"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C94497E-801B-407A-9416-71CB91FB49FD}"/>
              </a:ext>
            </a:extLst>
          </p:cNvPr>
          <p:cNvCxnSpPr>
            <a:stCxn id="14" idx="0"/>
            <a:endCxn id="14" idx="3"/>
          </p:cNvCxnSpPr>
          <p:nvPr/>
        </p:nvCxnSpPr>
        <p:spPr>
          <a:xfrm>
            <a:off x="1628525" y="2425208"/>
            <a:ext cx="86168"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26690D9-F053-4C4A-A659-8294D3AA7725}"/>
              </a:ext>
            </a:extLst>
          </p:cNvPr>
          <p:cNvCxnSpPr>
            <a:cxnSpLocks/>
          </p:cNvCxnSpPr>
          <p:nvPr/>
        </p:nvCxnSpPr>
        <p:spPr>
          <a:xfrm>
            <a:off x="1631700" y="2036440"/>
            <a:ext cx="0" cy="388768"/>
          </a:xfrm>
          <a:prstGeom prst="line">
            <a:avLst/>
          </a:prstGeom>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BFE2247D-6BF9-4F9B-BCDE-33EC4EB9059B}"/>
              </a:ext>
            </a:extLst>
          </p:cNvPr>
          <p:cNvSpPr/>
          <p:nvPr/>
        </p:nvSpPr>
        <p:spPr>
          <a:xfrm>
            <a:off x="2782297" y="2520073"/>
            <a:ext cx="189960" cy="182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79C630D5-A6C3-439E-A88C-670F98BFCDB6}"/>
              </a:ext>
            </a:extLst>
          </p:cNvPr>
          <p:cNvCxnSpPr>
            <a:cxnSpLocks/>
          </p:cNvCxnSpPr>
          <p:nvPr/>
        </p:nvCxnSpPr>
        <p:spPr>
          <a:xfrm>
            <a:off x="1711518" y="2501630"/>
            <a:ext cx="703822"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F7F52214-7909-4E0E-8E6C-57363FA9C584}"/>
              </a:ext>
            </a:extLst>
          </p:cNvPr>
          <p:cNvSpPr/>
          <p:nvPr/>
        </p:nvSpPr>
        <p:spPr>
          <a:xfrm>
            <a:off x="3233147" y="2791390"/>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1A3BF91-4B37-46E4-8DEA-6D4847AACFAB}"/>
              </a:ext>
            </a:extLst>
          </p:cNvPr>
          <p:cNvSpPr/>
          <p:nvPr/>
        </p:nvSpPr>
        <p:spPr>
          <a:xfrm>
            <a:off x="5801722" y="2791390"/>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F5CDC74B-C858-47EB-96D4-A96607E96268}"/>
              </a:ext>
            </a:extLst>
          </p:cNvPr>
          <p:cNvCxnSpPr>
            <a:cxnSpLocks/>
          </p:cNvCxnSpPr>
          <p:nvPr/>
        </p:nvCxnSpPr>
        <p:spPr>
          <a:xfrm>
            <a:off x="2968825" y="2551147"/>
            <a:ext cx="29278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3EFDEE2-B72F-407E-A81A-E5618A2C78EA}"/>
              </a:ext>
            </a:extLst>
          </p:cNvPr>
          <p:cNvCxnSpPr>
            <a:cxnSpLocks/>
          </p:cNvCxnSpPr>
          <p:nvPr/>
        </p:nvCxnSpPr>
        <p:spPr>
          <a:xfrm>
            <a:off x="2975212" y="2676856"/>
            <a:ext cx="34890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EDD1E4F8-7E24-4D7D-8389-3F3AD4345208}"/>
              </a:ext>
            </a:extLst>
          </p:cNvPr>
          <p:cNvCxnSpPr>
            <a:cxnSpLocks/>
          </p:cNvCxnSpPr>
          <p:nvPr/>
        </p:nvCxnSpPr>
        <p:spPr>
          <a:xfrm flipV="1">
            <a:off x="3324119" y="2676856"/>
            <a:ext cx="0" cy="11453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9377F7A-E925-4C69-A6F5-8DCF28E73324}"/>
              </a:ext>
            </a:extLst>
          </p:cNvPr>
          <p:cNvCxnSpPr>
            <a:cxnSpLocks/>
          </p:cNvCxnSpPr>
          <p:nvPr/>
        </p:nvCxnSpPr>
        <p:spPr>
          <a:xfrm flipV="1">
            <a:off x="5896702" y="2551147"/>
            <a:ext cx="0" cy="23883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605DF8A-BBF4-4CAB-94DF-AD2EB942375F}"/>
              </a:ext>
            </a:extLst>
          </p:cNvPr>
          <p:cNvCxnSpPr>
            <a:cxnSpLocks/>
          </p:cNvCxnSpPr>
          <p:nvPr/>
        </p:nvCxnSpPr>
        <p:spPr>
          <a:xfrm flipH="1">
            <a:off x="1329631" y="2500039"/>
            <a:ext cx="209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523800-868F-4B1B-84A0-25E83DEDA293}"/>
              </a:ext>
            </a:extLst>
          </p:cNvPr>
          <p:cNvCxnSpPr>
            <a:cxnSpLocks/>
          </p:cNvCxnSpPr>
          <p:nvPr/>
        </p:nvCxnSpPr>
        <p:spPr>
          <a:xfrm>
            <a:off x="1329631" y="2493689"/>
            <a:ext cx="0" cy="1837916"/>
          </a:xfrm>
          <a:prstGeom prst="line">
            <a:avLst/>
          </a:prstGeom>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009210C6-307E-4D55-89EC-6102E9833980}"/>
              </a:ext>
            </a:extLst>
          </p:cNvPr>
          <p:cNvSpPr/>
          <p:nvPr/>
        </p:nvSpPr>
        <p:spPr>
          <a:xfrm>
            <a:off x="3280524" y="4638032"/>
            <a:ext cx="189960" cy="182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81595109-3FCC-4643-952C-E5E967DF8338}"/>
              </a:ext>
            </a:extLst>
          </p:cNvPr>
          <p:cNvSpPr/>
          <p:nvPr/>
        </p:nvSpPr>
        <p:spPr>
          <a:xfrm>
            <a:off x="2487022" y="5081624"/>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9F70708E-0D1C-4DC1-99E2-70EA43AA822E}"/>
              </a:ext>
            </a:extLst>
          </p:cNvPr>
          <p:cNvSpPr/>
          <p:nvPr/>
        </p:nvSpPr>
        <p:spPr>
          <a:xfrm>
            <a:off x="2994225" y="5081624"/>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1AEF9E56-7A23-4BFF-8BFD-3A32B863E361}"/>
              </a:ext>
            </a:extLst>
          </p:cNvPr>
          <p:cNvCxnSpPr>
            <a:cxnSpLocks/>
          </p:cNvCxnSpPr>
          <p:nvPr/>
        </p:nvCxnSpPr>
        <p:spPr>
          <a:xfrm>
            <a:off x="3470484" y="4682149"/>
            <a:ext cx="70848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55E72B8-3C95-4FF1-B98F-256D11168D2A}"/>
              </a:ext>
            </a:extLst>
          </p:cNvPr>
          <p:cNvCxnSpPr>
            <a:cxnSpLocks/>
          </p:cNvCxnSpPr>
          <p:nvPr/>
        </p:nvCxnSpPr>
        <p:spPr>
          <a:xfrm flipV="1">
            <a:off x="2577994" y="4690698"/>
            <a:ext cx="0" cy="39092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C3E9661-C756-4535-83F3-CD1EB6BEB508}"/>
              </a:ext>
            </a:extLst>
          </p:cNvPr>
          <p:cNvCxnSpPr>
            <a:cxnSpLocks/>
          </p:cNvCxnSpPr>
          <p:nvPr/>
        </p:nvCxnSpPr>
        <p:spPr>
          <a:xfrm flipV="1">
            <a:off x="3089205" y="4768850"/>
            <a:ext cx="0" cy="31136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400E944D-EA92-4DE3-9C2B-140E74FC008B}"/>
              </a:ext>
            </a:extLst>
          </p:cNvPr>
          <p:cNvSpPr/>
          <p:nvPr/>
        </p:nvSpPr>
        <p:spPr>
          <a:xfrm>
            <a:off x="3576790" y="5077136"/>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3C91C77F-0082-4657-877A-373DDECBC19D}"/>
              </a:ext>
            </a:extLst>
          </p:cNvPr>
          <p:cNvSpPr/>
          <p:nvPr/>
        </p:nvSpPr>
        <p:spPr>
          <a:xfrm>
            <a:off x="4083993" y="5077136"/>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32283736-6F24-4995-97F0-1E7559827266}"/>
              </a:ext>
            </a:extLst>
          </p:cNvPr>
          <p:cNvCxnSpPr>
            <a:cxnSpLocks/>
          </p:cNvCxnSpPr>
          <p:nvPr/>
        </p:nvCxnSpPr>
        <p:spPr>
          <a:xfrm>
            <a:off x="1329631" y="4331605"/>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1FD96B8B-6103-4532-A956-E467DF893C31}"/>
              </a:ext>
            </a:extLst>
          </p:cNvPr>
          <p:cNvCxnSpPr>
            <a:cxnSpLocks/>
          </p:cNvCxnSpPr>
          <p:nvPr/>
        </p:nvCxnSpPr>
        <p:spPr>
          <a:xfrm flipV="1">
            <a:off x="3667762" y="4768850"/>
            <a:ext cx="0" cy="3082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779E18E3-35DA-47D5-A6FD-84C01590FD34}"/>
              </a:ext>
            </a:extLst>
          </p:cNvPr>
          <p:cNvCxnSpPr>
            <a:cxnSpLocks/>
          </p:cNvCxnSpPr>
          <p:nvPr/>
        </p:nvCxnSpPr>
        <p:spPr>
          <a:xfrm flipV="1">
            <a:off x="4178973" y="4682149"/>
            <a:ext cx="0" cy="3935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D7FB955-B5CF-47D3-9239-40DB3D370C6D}"/>
              </a:ext>
            </a:extLst>
          </p:cNvPr>
          <p:cNvCxnSpPr>
            <a:cxnSpLocks/>
          </p:cNvCxnSpPr>
          <p:nvPr/>
        </p:nvCxnSpPr>
        <p:spPr>
          <a:xfrm>
            <a:off x="3455774" y="4768850"/>
            <a:ext cx="2119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F462EDC-1434-4AB9-AE63-306D5CBC21AC}"/>
              </a:ext>
            </a:extLst>
          </p:cNvPr>
          <p:cNvCxnSpPr>
            <a:cxnSpLocks/>
          </p:cNvCxnSpPr>
          <p:nvPr/>
        </p:nvCxnSpPr>
        <p:spPr>
          <a:xfrm>
            <a:off x="2577994" y="4690698"/>
            <a:ext cx="73345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DBF3AA54-CC8F-4C31-8E00-99E1BDA0144D}"/>
              </a:ext>
            </a:extLst>
          </p:cNvPr>
          <p:cNvCxnSpPr>
            <a:cxnSpLocks/>
          </p:cNvCxnSpPr>
          <p:nvPr/>
        </p:nvCxnSpPr>
        <p:spPr>
          <a:xfrm>
            <a:off x="3095021" y="4768850"/>
            <a:ext cx="21642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02" name="正方形/長方形 101">
            <a:extLst>
              <a:ext uri="{FF2B5EF4-FFF2-40B4-BE49-F238E27FC236}">
                <a16:creationId xmlns:a16="http://schemas.microsoft.com/office/drawing/2014/main" id="{7D5DDF89-15AF-49F5-9044-CC59EB85EB67}"/>
              </a:ext>
            </a:extLst>
          </p:cNvPr>
          <p:cNvSpPr/>
          <p:nvPr/>
        </p:nvSpPr>
        <p:spPr>
          <a:xfrm>
            <a:off x="4391397" y="4431558"/>
            <a:ext cx="172337" cy="15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3" name="直線コネクタ 102">
            <a:extLst>
              <a:ext uri="{FF2B5EF4-FFF2-40B4-BE49-F238E27FC236}">
                <a16:creationId xmlns:a16="http://schemas.microsoft.com/office/drawing/2014/main" id="{A6CB2FA0-5C5D-443A-8799-50751A686471}"/>
              </a:ext>
            </a:extLst>
          </p:cNvPr>
          <p:cNvCxnSpPr>
            <a:stCxn id="102" idx="0"/>
            <a:endCxn id="102" idx="1"/>
          </p:cNvCxnSpPr>
          <p:nvPr/>
        </p:nvCxnSpPr>
        <p:spPr>
          <a:xfrm flipH="1">
            <a:off x="4391397" y="4431558"/>
            <a:ext cx="86169"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068FA448-764D-4A93-975F-CBEE4C9E9975}"/>
              </a:ext>
            </a:extLst>
          </p:cNvPr>
          <p:cNvCxnSpPr>
            <a:stCxn id="102" idx="0"/>
            <a:endCxn id="102" idx="3"/>
          </p:cNvCxnSpPr>
          <p:nvPr/>
        </p:nvCxnSpPr>
        <p:spPr>
          <a:xfrm>
            <a:off x="4477566" y="4431558"/>
            <a:ext cx="86168"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7EA63C48-7AAA-4FB2-9897-7673050C5F0F}"/>
              </a:ext>
            </a:extLst>
          </p:cNvPr>
          <p:cNvCxnSpPr>
            <a:cxnSpLocks/>
          </p:cNvCxnSpPr>
          <p:nvPr/>
        </p:nvCxnSpPr>
        <p:spPr>
          <a:xfrm>
            <a:off x="4480046" y="4331605"/>
            <a:ext cx="0" cy="99253"/>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38269760-431B-421B-8DC0-94241B3C0551}"/>
              </a:ext>
            </a:extLst>
          </p:cNvPr>
          <p:cNvSpPr/>
          <p:nvPr/>
        </p:nvSpPr>
        <p:spPr>
          <a:xfrm>
            <a:off x="7964188" y="4636623"/>
            <a:ext cx="189960" cy="182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04CC2DA-A96C-467C-956B-F9603D7A1DF9}"/>
              </a:ext>
            </a:extLst>
          </p:cNvPr>
          <p:cNvSpPr/>
          <p:nvPr/>
        </p:nvSpPr>
        <p:spPr>
          <a:xfrm>
            <a:off x="7170686" y="5080215"/>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E89EC989-5E3C-4AB0-A161-3F4AFEB83738}"/>
              </a:ext>
            </a:extLst>
          </p:cNvPr>
          <p:cNvSpPr/>
          <p:nvPr/>
        </p:nvSpPr>
        <p:spPr>
          <a:xfrm>
            <a:off x="7677889" y="5080215"/>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3" name="直線コネクタ 122">
            <a:extLst>
              <a:ext uri="{FF2B5EF4-FFF2-40B4-BE49-F238E27FC236}">
                <a16:creationId xmlns:a16="http://schemas.microsoft.com/office/drawing/2014/main" id="{A0C45954-F677-46FC-8EDB-4FF6493F0D2F}"/>
              </a:ext>
            </a:extLst>
          </p:cNvPr>
          <p:cNvCxnSpPr>
            <a:cxnSpLocks/>
          </p:cNvCxnSpPr>
          <p:nvPr/>
        </p:nvCxnSpPr>
        <p:spPr>
          <a:xfrm>
            <a:off x="8154148" y="4680740"/>
            <a:ext cx="126634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D1D57335-B8FA-4A37-A880-C1B30BA51416}"/>
              </a:ext>
            </a:extLst>
          </p:cNvPr>
          <p:cNvCxnSpPr>
            <a:cxnSpLocks/>
          </p:cNvCxnSpPr>
          <p:nvPr/>
        </p:nvCxnSpPr>
        <p:spPr>
          <a:xfrm flipV="1">
            <a:off x="7261658" y="4727389"/>
            <a:ext cx="0" cy="35283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341B038A-2A47-4F80-9F19-880B94D6E296}"/>
              </a:ext>
            </a:extLst>
          </p:cNvPr>
          <p:cNvCxnSpPr>
            <a:cxnSpLocks/>
          </p:cNvCxnSpPr>
          <p:nvPr/>
        </p:nvCxnSpPr>
        <p:spPr>
          <a:xfrm flipV="1">
            <a:off x="7772869" y="4767441"/>
            <a:ext cx="0" cy="31136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C24FD378-64DA-44A7-A82E-A660FD5014B0}"/>
              </a:ext>
            </a:extLst>
          </p:cNvPr>
          <p:cNvSpPr/>
          <p:nvPr/>
        </p:nvSpPr>
        <p:spPr>
          <a:xfrm>
            <a:off x="8260454" y="5075727"/>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60952056-AD42-4A64-899F-FB6F23221A5A}"/>
              </a:ext>
            </a:extLst>
          </p:cNvPr>
          <p:cNvSpPr/>
          <p:nvPr/>
        </p:nvSpPr>
        <p:spPr>
          <a:xfrm>
            <a:off x="8767657" y="5075727"/>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コネクタ 129">
            <a:extLst>
              <a:ext uri="{FF2B5EF4-FFF2-40B4-BE49-F238E27FC236}">
                <a16:creationId xmlns:a16="http://schemas.microsoft.com/office/drawing/2014/main" id="{A06CB5CA-3853-453F-BE1B-82411BFEFB45}"/>
              </a:ext>
            </a:extLst>
          </p:cNvPr>
          <p:cNvCxnSpPr>
            <a:cxnSpLocks/>
          </p:cNvCxnSpPr>
          <p:nvPr/>
        </p:nvCxnSpPr>
        <p:spPr>
          <a:xfrm flipV="1">
            <a:off x="8351426" y="4767441"/>
            <a:ext cx="0" cy="3082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051643D9-9D84-48FE-88A8-76B18A612C6C}"/>
              </a:ext>
            </a:extLst>
          </p:cNvPr>
          <p:cNvCxnSpPr>
            <a:cxnSpLocks/>
          </p:cNvCxnSpPr>
          <p:nvPr/>
        </p:nvCxnSpPr>
        <p:spPr>
          <a:xfrm flipV="1">
            <a:off x="8862637" y="4727389"/>
            <a:ext cx="0" cy="34692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05E175CB-1E12-431B-AAAA-BA57BE9050AD}"/>
              </a:ext>
            </a:extLst>
          </p:cNvPr>
          <p:cNvCxnSpPr>
            <a:cxnSpLocks/>
          </p:cNvCxnSpPr>
          <p:nvPr/>
        </p:nvCxnSpPr>
        <p:spPr>
          <a:xfrm>
            <a:off x="8139438" y="4767441"/>
            <a:ext cx="2119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6DD17813-5CB3-4603-BD10-1A231B31750A}"/>
              </a:ext>
            </a:extLst>
          </p:cNvPr>
          <p:cNvCxnSpPr>
            <a:cxnSpLocks/>
          </p:cNvCxnSpPr>
          <p:nvPr/>
        </p:nvCxnSpPr>
        <p:spPr>
          <a:xfrm>
            <a:off x="7261658" y="4727389"/>
            <a:ext cx="73345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CE785E28-2B9A-4CE0-A59D-528146959F80}"/>
              </a:ext>
            </a:extLst>
          </p:cNvPr>
          <p:cNvCxnSpPr>
            <a:cxnSpLocks/>
          </p:cNvCxnSpPr>
          <p:nvPr/>
        </p:nvCxnSpPr>
        <p:spPr>
          <a:xfrm>
            <a:off x="7778685" y="4767441"/>
            <a:ext cx="21642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323F6B3-F06F-47F6-8363-5A655E136F61}"/>
              </a:ext>
            </a:extLst>
          </p:cNvPr>
          <p:cNvCxnSpPr>
            <a:cxnSpLocks/>
          </p:cNvCxnSpPr>
          <p:nvPr/>
        </p:nvCxnSpPr>
        <p:spPr>
          <a:xfrm>
            <a:off x="4656089" y="4922874"/>
            <a:ext cx="0" cy="12585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DFE036DD-7BC4-40F6-89DD-70BF3A14063D}"/>
              </a:ext>
            </a:extLst>
          </p:cNvPr>
          <p:cNvSpPr/>
          <p:nvPr/>
        </p:nvSpPr>
        <p:spPr>
          <a:xfrm>
            <a:off x="6624591" y="5079875"/>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コネクタ 147">
            <a:extLst>
              <a:ext uri="{FF2B5EF4-FFF2-40B4-BE49-F238E27FC236}">
                <a16:creationId xmlns:a16="http://schemas.microsoft.com/office/drawing/2014/main" id="{C945D004-A72F-443B-B4AE-F133541FC150}"/>
              </a:ext>
            </a:extLst>
          </p:cNvPr>
          <p:cNvCxnSpPr>
            <a:cxnSpLocks/>
          </p:cNvCxnSpPr>
          <p:nvPr/>
        </p:nvCxnSpPr>
        <p:spPr>
          <a:xfrm flipV="1">
            <a:off x="6715563" y="4688949"/>
            <a:ext cx="0" cy="39092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49" name="正方形/長方形 148">
            <a:extLst>
              <a:ext uri="{FF2B5EF4-FFF2-40B4-BE49-F238E27FC236}">
                <a16:creationId xmlns:a16="http://schemas.microsoft.com/office/drawing/2014/main" id="{6494607F-0D09-41A0-8D9E-AA4412E5AA72}"/>
              </a:ext>
            </a:extLst>
          </p:cNvPr>
          <p:cNvSpPr/>
          <p:nvPr/>
        </p:nvSpPr>
        <p:spPr>
          <a:xfrm>
            <a:off x="9329518" y="5074315"/>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1" name="直線コネクタ 150">
            <a:extLst>
              <a:ext uri="{FF2B5EF4-FFF2-40B4-BE49-F238E27FC236}">
                <a16:creationId xmlns:a16="http://schemas.microsoft.com/office/drawing/2014/main" id="{CF83B729-4C11-43D1-B3AD-D8C14FC146BC}"/>
              </a:ext>
            </a:extLst>
          </p:cNvPr>
          <p:cNvCxnSpPr>
            <a:cxnSpLocks/>
          </p:cNvCxnSpPr>
          <p:nvPr/>
        </p:nvCxnSpPr>
        <p:spPr>
          <a:xfrm flipV="1">
            <a:off x="9420490" y="4680740"/>
            <a:ext cx="0" cy="39357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7453612E-C45F-420C-9599-86C6833B65E0}"/>
              </a:ext>
            </a:extLst>
          </p:cNvPr>
          <p:cNvCxnSpPr>
            <a:cxnSpLocks/>
          </p:cNvCxnSpPr>
          <p:nvPr/>
        </p:nvCxnSpPr>
        <p:spPr>
          <a:xfrm>
            <a:off x="6715563" y="4680740"/>
            <a:ext cx="127954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A9B49C41-47ED-4041-A8DD-C2D459FD83A5}"/>
              </a:ext>
            </a:extLst>
          </p:cNvPr>
          <p:cNvCxnSpPr>
            <a:cxnSpLocks/>
          </p:cNvCxnSpPr>
          <p:nvPr/>
        </p:nvCxnSpPr>
        <p:spPr>
          <a:xfrm>
            <a:off x="8154148" y="4727389"/>
            <a:ext cx="70848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BB8AE8BB-2FC9-4A21-850C-DAA55CC3655D}"/>
              </a:ext>
            </a:extLst>
          </p:cNvPr>
          <p:cNvCxnSpPr>
            <a:cxnSpLocks/>
          </p:cNvCxnSpPr>
          <p:nvPr/>
        </p:nvCxnSpPr>
        <p:spPr>
          <a:xfrm>
            <a:off x="4563734" y="4468484"/>
            <a:ext cx="349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E0A93E97-D71D-45CD-A919-7C29BE0FAD68}"/>
              </a:ext>
            </a:extLst>
          </p:cNvPr>
          <p:cNvCxnSpPr>
            <a:cxnSpLocks/>
          </p:cNvCxnSpPr>
          <p:nvPr/>
        </p:nvCxnSpPr>
        <p:spPr>
          <a:xfrm flipV="1">
            <a:off x="8055587" y="4471453"/>
            <a:ext cx="0" cy="164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E2D2484E-D208-42DD-9890-4A5CA5AF2977}"/>
              </a:ext>
            </a:extLst>
          </p:cNvPr>
          <p:cNvCxnSpPr>
            <a:cxnSpLocks/>
          </p:cNvCxnSpPr>
          <p:nvPr/>
        </p:nvCxnSpPr>
        <p:spPr>
          <a:xfrm flipV="1">
            <a:off x="3379394" y="4463723"/>
            <a:ext cx="0" cy="179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243EE8B9-CD42-4E89-BDD0-585BCA311D8D}"/>
              </a:ext>
            </a:extLst>
          </p:cNvPr>
          <p:cNvCxnSpPr>
            <a:cxnSpLocks/>
          </p:cNvCxnSpPr>
          <p:nvPr/>
        </p:nvCxnSpPr>
        <p:spPr>
          <a:xfrm>
            <a:off x="4334539" y="4549448"/>
            <a:ext cx="536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F8641FAD-8BCC-41E0-8EC9-2A07D0C02203}"/>
              </a:ext>
            </a:extLst>
          </p:cNvPr>
          <p:cNvCxnSpPr>
            <a:cxnSpLocks/>
          </p:cNvCxnSpPr>
          <p:nvPr/>
        </p:nvCxnSpPr>
        <p:spPr>
          <a:xfrm>
            <a:off x="2691966" y="2275367"/>
            <a:ext cx="0" cy="1297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13203900-5134-4303-9ACE-149216730957}"/>
              </a:ext>
            </a:extLst>
          </p:cNvPr>
          <p:cNvCxnSpPr>
            <a:cxnSpLocks/>
          </p:cNvCxnSpPr>
          <p:nvPr/>
        </p:nvCxnSpPr>
        <p:spPr>
          <a:xfrm>
            <a:off x="6247251" y="2296095"/>
            <a:ext cx="0" cy="12585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1" name="正方形/長方形 170">
            <a:extLst>
              <a:ext uri="{FF2B5EF4-FFF2-40B4-BE49-F238E27FC236}">
                <a16:creationId xmlns:a16="http://schemas.microsoft.com/office/drawing/2014/main" id="{04B0232F-EE3F-4581-835B-EE889ACF54E7}"/>
              </a:ext>
            </a:extLst>
          </p:cNvPr>
          <p:cNvSpPr/>
          <p:nvPr/>
        </p:nvSpPr>
        <p:spPr>
          <a:xfrm>
            <a:off x="4144579" y="566630"/>
            <a:ext cx="189960" cy="1821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テキスト ボックス 171">
            <a:extLst>
              <a:ext uri="{FF2B5EF4-FFF2-40B4-BE49-F238E27FC236}">
                <a16:creationId xmlns:a16="http://schemas.microsoft.com/office/drawing/2014/main" id="{91BDDDDF-6CF0-466A-BE7C-8C7ED591F92B}"/>
              </a:ext>
            </a:extLst>
          </p:cNvPr>
          <p:cNvSpPr txBox="1"/>
          <p:nvPr/>
        </p:nvSpPr>
        <p:spPr>
          <a:xfrm>
            <a:off x="4380506" y="509660"/>
            <a:ext cx="489236" cy="276999"/>
          </a:xfrm>
          <a:prstGeom prst="rect">
            <a:avLst/>
          </a:prstGeom>
          <a:noFill/>
        </p:spPr>
        <p:txBody>
          <a:bodyPr wrap="none" rtlCol="0">
            <a:spAutoFit/>
          </a:bodyPr>
          <a:lstStyle/>
          <a:p>
            <a:r>
              <a:rPr lang="en-US" altLang="ja-JP" sz="1200" dirty="0"/>
              <a:t>S3TX</a:t>
            </a:r>
            <a:endParaRPr kumimoji="1" lang="ja-JP" altLang="en-US" sz="1200" dirty="0"/>
          </a:p>
        </p:txBody>
      </p:sp>
      <p:sp>
        <p:nvSpPr>
          <p:cNvPr id="173" name="正方形/長方形 172">
            <a:extLst>
              <a:ext uri="{FF2B5EF4-FFF2-40B4-BE49-F238E27FC236}">
                <a16:creationId xmlns:a16="http://schemas.microsoft.com/office/drawing/2014/main" id="{53A124EE-1913-4DD5-A141-95E9C91E0DD7}"/>
              </a:ext>
            </a:extLst>
          </p:cNvPr>
          <p:cNvSpPr/>
          <p:nvPr/>
        </p:nvSpPr>
        <p:spPr>
          <a:xfrm>
            <a:off x="4144579" y="325906"/>
            <a:ext cx="189960" cy="1821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a:extLst>
              <a:ext uri="{FF2B5EF4-FFF2-40B4-BE49-F238E27FC236}">
                <a16:creationId xmlns:a16="http://schemas.microsoft.com/office/drawing/2014/main" id="{536D6CC5-8126-46DC-A887-1A9E63A1998D}"/>
              </a:ext>
            </a:extLst>
          </p:cNvPr>
          <p:cNvSpPr txBox="1"/>
          <p:nvPr/>
        </p:nvSpPr>
        <p:spPr>
          <a:xfrm>
            <a:off x="4380506" y="299943"/>
            <a:ext cx="497252" cy="276999"/>
          </a:xfrm>
          <a:prstGeom prst="rect">
            <a:avLst/>
          </a:prstGeom>
          <a:noFill/>
        </p:spPr>
        <p:txBody>
          <a:bodyPr wrap="none" rtlCol="0">
            <a:spAutoFit/>
          </a:bodyPr>
          <a:lstStyle/>
          <a:p>
            <a:r>
              <a:rPr lang="en-US" altLang="ja-JP" sz="1200" dirty="0"/>
              <a:t>S2RX</a:t>
            </a:r>
            <a:endParaRPr kumimoji="1" lang="ja-JP" altLang="en-US" sz="1200" dirty="0"/>
          </a:p>
        </p:txBody>
      </p:sp>
      <p:cxnSp>
        <p:nvCxnSpPr>
          <p:cNvPr id="175" name="直線コネクタ 174">
            <a:extLst>
              <a:ext uri="{FF2B5EF4-FFF2-40B4-BE49-F238E27FC236}">
                <a16:creationId xmlns:a16="http://schemas.microsoft.com/office/drawing/2014/main" id="{A632E7E9-BE0F-48CC-88C4-964F25C7BDE8}"/>
              </a:ext>
            </a:extLst>
          </p:cNvPr>
          <p:cNvCxnSpPr>
            <a:cxnSpLocks/>
          </p:cNvCxnSpPr>
          <p:nvPr/>
        </p:nvCxnSpPr>
        <p:spPr>
          <a:xfrm>
            <a:off x="5182515" y="457200"/>
            <a:ext cx="380085" cy="0"/>
          </a:xfrm>
          <a:prstGeom prst="line">
            <a:avLst/>
          </a:prstGeom>
        </p:spPr>
        <p:style>
          <a:lnRef idx="1">
            <a:schemeClr val="accent1"/>
          </a:lnRef>
          <a:fillRef idx="0">
            <a:schemeClr val="accent1"/>
          </a:fillRef>
          <a:effectRef idx="0">
            <a:schemeClr val="accent1"/>
          </a:effectRef>
          <a:fontRef idx="minor">
            <a:schemeClr val="tx1"/>
          </a:fontRef>
        </p:style>
      </p:cxnSp>
      <p:sp>
        <p:nvSpPr>
          <p:cNvPr id="177" name="テキスト ボックス 176">
            <a:extLst>
              <a:ext uri="{FF2B5EF4-FFF2-40B4-BE49-F238E27FC236}">
                <a16:creationId xmlns:a16="http://schemas.microsoft.com/office/drawing/2014/main" id="{FC888C13-106B-4655-9D5A-9D3812DBFF25}"/>
              </a:ext>
            </a:extLst>
          </p:cNvPr>
          <p:cNvSpPr txBox="1"/>
          <p:nvPr/>
        </p:nvSpPr>
        <p:spPr>
          <a:xfrm>
            <a:off x="5553096" y="322328"/>
            <a:ext cx="632096" cy="276999"/>
          </a:xfrm>
          <a:prstGeom prst="rect">
            <a:avLst/>
          </a:prstGeom>
          <a:noFill/>
        </p:spPr>
        <p:txBody>
          <a:bodyPr wrap="none" rtlCol="0">
            <a:spAutoFit/>
          </a:bodyPr>
          <a:lstStyle/>
          <a:p>
            <a:r>
              <a:rPr lang="en-US" altLang="ja-JP" sz="1200" dirty="0"/>
              <a:t>Coaxial</a:t>
            </a:r>
            <a:endParaRPr kumimoji="1" lang="ja-JP" altLang="en-US" sz="1200" dirty="0"/>
          </a:p>
        </p:txBody>
      </p:sp>
      <p:cxnSp>
        <p:nvCxnSpPr>
          <p:cNvPr id="178" name="直線コネクタ 177">
            <a:extLst>
              <a:ext uri="{FF2B5EF4-FFF2-40B4-BE49-F238E27FC236}">
                <a16:creationId xmlns:a16="http://schemas.microsoft.com/office/drawing/2014/main" id="{1548DFE4-F4AF-4C2D-905F-37386FFEDDF5}"/>
              </a:ext>
            </a:extLst>
          </p:cNvPr>
          <p:cNvCxnSpPr>
            <a:cxnSpLocks/>
          </p:cNvCxnSpPr>
          <p:nvPr/>
        </p:nvCxnSpPr>
        <p:spPr>
          <a:xfrm>
            <a:off x="5182515" y="657721"/>
            <a:ext cx="34890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79" name="テキスト ボックス 178">
            <a:extLst>
              <a:ext uri="{FF2B5EF4-FFF2-40B4-BE49-F238E27FC236}">
                <a16:creationId xmlns:a16="http://schemas.microsoft.com/office/drawing/2014/main" id="{C933E70F-DFDB-48A2-A095-BC16F84B5E7B}"/>
              </a:ext>
            </a:extLst>
          </p:cNvPr>
          <p:cNvSpPr txBox="1"/>
          <p:nvPr/>
        </p:nvSpPr>
        <p:spPr>
          <a:xfrm>
            <a:off x="5531422" y="514489"/>
            <a:ext cx="896592" cy="276999"/>
          </a:xfrm>
          <a:prstGeom prst="rect">
            <a:avLst/>
          </a:prstGeom>
          <a:noFill/>
        </p:spPr>
        <p:txBody>
          <a:bodyPr wrap="none" rtlCol="0">
            <a:spAutoFit/>
          </a:bodyPr>
          <a:lstStyle/>
          <a:p>
            <a:r>
              <a:rPr lang="en-US" altLang="ja-JP" sz="1200" dirty="0"/>
              <a:t>Cat5e (K2L)</a:t>
            </a:r>
            <a:endParaRPr kumimoji="1" lang="ja-JP" altLang="en-US" sz="1200" dirty="0"/>
          </a:p>
        </p:txBody>
      </p:sp>
      <p:cxnSp>
        <p:nvCxnSpPr>
          <p:cNvPr id="181" name="直線コネクタ 180">
            <a:extLst>
              <a:ext uri="{FF2B5EF4-FFF2-40B4-BE49-F238E27FC236}">
                <a16:creationId xmlns:a16="http://schemas.microsoft.com/office/drawing/2014/main" id="{4582591F-FCAD-49AE-B18C-92E87E345357}"/>
              </a:ext>
            </a:extLst>
          </p:cNvPr>
          <p:cNvCxnSpPr>
            <a:cxnSpLocks/>
          </p:cNvCxnSpPr>
          <p:nvPr/>
        </p:nvCxnSpPr>
        <p:spPr>
          <a:xfrm>
            <a:off x="6509739" y="647059"/>
            <a:ext cx="34890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82" name="テキスト ボックス 181">
            <a:extLst>
              <a:ext uri="{FF2B5EF4-FFF2-40B4-BE49-F238E27FC236}">
                <a16:creationId xmlns:a16="http://schemas.microsoft.com/office/drawing/2014/main" id="{94BC0E0F-CCDE-4283-B3F9-31B40F28AB87}"/>
              </a:ext>
            </a:extLst>
          </p:cNvPr>
          <p:cNvSpPr txBox="1"/>
          <p:nvPr/>
        </p:nvSpPr>
        <p:spPr>
          <a:xfrm>
            <a:off x="6858646" y="503827"/>
            <a:ext cx="927049" cy="276999"/>
          </a:xfrm>
          <a:prstGeom prst="rect">
            <a:avLst/>
          </a:prstGeom>
          <a:noFill/>
        </p:spPr>
        <p:txBody>
          <a:bodyPr wrap="none" rtlCol="0">
            <a:spAutoFit/>
          </a:bodyPr>
          <a:lstStyle/>
          <a:p>
            <a:r>
              <a:rPr lang="en-US" altLang="ja-JP" sz="1200" dirty="0"/>
              <a:t>Cat5e (LAN)</a:t>
            </a:r>
            <a:endParaRPr kumimoji="1" lang="ja-JP" altLang="en-US" sz="1200" dirty="0"/>
          </a:p>
        </p:txBody>
      </p:sp>
      <p:sp>
        <p:nvSpPr>
          <p:cNvPr id="183" name="正方形/長方形 182">
            <a:extLst>
              <a:ext uri="{FF2B5EF4-FFF2-40B4-BE49-F238E27FC236}">
                <a16:creationId xmlns:a16="http://schemas.microsoft.com/office/drawing/2014/main" id="{8DA64DA7-70BF-47B1-9FAF-BE5219242A04}"/>
              </a:ext>
            </a:extLst>
          </p:cNvPr>
          <p:cNvSpPr/>
          <p:nvPr/>
        </p:nvSpPr>
        <p:spPr>
          <a:xfrm>
            <a:off x="7900132" y="3923995"/>
            <a:ext cx="189960" cy="18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a:extLst>
              <a:ext uri="{FF2B5EF4-FFF2-40B4-BE49-F238E27FC236}">
                <a16:creationId xmlns:a16="http://schemas.microsoft.com/office/drawing/2014/main" id="{C2C97B9D-7F13-4C5A-B82F-3A4C85A164CB}"/>
              </a:ext>
            </a:extLst>
          </p:cNvPr>
          <p:cNvSpPr/>
          <p:nvPr/>
        </p:nvSpPr>
        <p:spPr>
          <a:xfrm>
            <a:off x="8256446" y="315669"/>
            <a:ext cx="189960" cy="18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テキスト ボックス 184">
            <a:extLst>
              <a:ext uri="{FF2B5EF4-FFF2-40B4-BE49-F238E27FC236}">
                <a16:creationId xmlns:a16="http://schemas.microsoft.com/office/drawing/2014/main" id="{B4C95B51-69C2-4CFA-9796-88FFF530A32E}"/>
              </a:ext>
            </a:extLst>
          </p:cNvPr>
          <p:cNvSpPr txBox="1"/>
          <p:nvPr/>
        </p:nvSpPr>
        <p:spPr>
          <a:xfrm>
            <a:off x="8446406" y="253758"/>
            <a:ext cx="643574" cy="276999"/>
          </a:xfrm>
          <a:prstGeom prst="rect">
            <a:avLst/>
          </a:prstGeom>
          <a:noFill/>
        </p:spPr>
        <p:txBody>
          <a:bodyPr wrap="none" rtlCol="0">
            <a:spAutoFit/>
          </a:bodyPr>
          <a:lstStyle/>
          <a:p>
            <a:r>
              <a:rPr lang="en-US" altLang="ja-JP" sz="1200" dirty="0"/>
              <a:t>LANSW</a:t>
            </a:r>
          </a:p>
        </p:txBody>
      </p:sp>
      <p:cxnSp>
        <p:nvCxnSpPr>
          <p:cNvPr id="186" name="直線コネクタ 185">
            <a:extLst>
              <a:ext uri="{FF2B5EF4-FFF2-40B4-BE49-F238E27FC236}">
                <a16:creationId xmlns:a16="http://schemas.microsoft.com/office/drawing/2014/main" id="{7A1C6ED2-83AC-4FFF-8C02-F3F974DEE38A}"/>
              </a:ext>
            </a:extLst>
          </p:cNvPr>
          <p:cNvCxnSpPr>
            <a:cxnSpLocks/>
          </p:cNvCxnSpPr>
          <p:nvPr/>
        </p:nvCxnSpPr>
        <p:spPr>
          <a:xfrm flipV="1">
            <a:off x="9445693" y="4381231"/>
            <a:ext cx="1" cy="7016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8923B54-F9D0-4A35-89A0-4A4A07108A76}"/>
              </a:ext>
            </a:extLst>
          </p:cNvPr>
          <p:cNvCxnSpPr>
            <a:cxnSpLocks/>
          </p:cNvCxnSpPr>
          <p:nvPr/>
        </p:nvCxnSpPr>
        <p:spPr>
          <a:xfrm flipV="1">
            <a:off x="8882390" y="4388530"/>
            <a:ext cx="0" cy="68578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D99D19C2-9A92-461C-A2C1-3562C91B2F3A}"/>
              </a:ext>
            </a:extLst>
          </p:cNvPr>
          <p:cNvCxnSpPr>
            <a:cxnSpLocks/>
          </p:cNvCxnSpPr>
          <p:nvPr/>
        </p:nvCxnSpPr>
        <p:spPr>
          <a:xfrm flipV="1">
            <a:off x="8371179" y="4388530"/>
            <a:ext cx="0" cy="6857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39872194-752E-463B-BE03-D2BF249EB6D1}"/>
              </a:ext>
            </a:extLst>
          </p:cNvPr>
          <p:cNvCxnSpPr>
            <a:cxnSpLocks/>
          </p:cNvCxnSpPr>
          <p:nvPr/>
        </p:nvCxnSpPr>
        <p:spPr>
          <a:xfrm flipV="1">
            <a:off x="7793315" y="4388530"/>
            <a:ext cx="127" cy="6943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C6328F4-4A92-47F6-A5B8-2CBCE52C1AF0}"/>
              </a:ext>
            </a:extLst>
          </p:cNvPr>
          <p:cNvCxnSpPr>
            <a:cxnSpLocks/>
          </p:cNvCxnSpPr>
          <p:nvPr/>
        </p:nvCxnSpPr>
        <p:spPr>
          <a:xfrm flipV="1">
            <a:off x="7284518" y="4381231"/>
            <a:ext cx="0" cy="69027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24BD3462-E259-4851-A44B-C3155EE9281B}"/>
              </a:ext>
            </a:extLst>
          </p:cNvPr>
          <p:cNvCxnSpPr>
            <a:cxnSpLocks/>
            <a:endCxn id="183" idx="2"/>
          </p:cNvCxnSpPr>
          <p:nvPr/>
        </p:nvCxnSpPr>
        <p:spPr>
          <a:xfrm flipH="1" flipV="1">
            <a:off x="7995112" y="4106178"/>
            <a:ext cx="1450582" cy="280104"/>
          </a:xfrm>
          <a:prstGeom prst="line">
            <a:avLst/>
          </a:prstGeom>
        </p:spPr>
        <p:style>
          <a:lnRef idx="1">
            <a:schemeClr val="accent6"/>
          </a:lnRef>
          <a:fillRef idx="0">
            <a:schemeClr val="accent6"/>
          </a:fillRef>
          <a:effectRef idx="0">
            <a:schemeClr val="accent6"/>
          </a:effectRef>
          <a:fontRef idx="minor">
            <a:schemeClr val="tx1"/>
          </a:fontRef>
        </p:style>
      </p:cxnSp>
      <p:cxnSp>
        <p:nvCxnSpPr>
          <p:cNvPr id="197" name="直線コネクタ 196">
            <a:extLst>
              <a:ext uri="{FF2B5EF4-FFF2-40B4-BE49-F238E27FC236}">
                <a16:creationId xmlns:a16="http://schemas.microsoft.com/office/drawing/2014/main" id="{4427A07A-826F-403B-AB53-126D61F74AFF}"/>
              </a:ext>
            </a:extLst>
          </p:cNvPr>
          <p:cNvCxnSpPr>
            <a:cxnSpLocks/>
            <a:endCxn id="183" idx="2"/>
          </p:cNvCxnSpPr>
          <p:nvPr/>
        </p:nvCxnSpPr>
        <p:spPr>
          <a:xfrm flipH="1" flipV="1">
            <a:off x="7995112" y="4106178"/>
            <a:ext cx="896536" cy="287564"/>
          </a:xfrm>
          <a:prstGeom prst="line">
            <a:avLst/>
          </a:prstGeom>
        </p:spPr>
        <p:style>
          <a:lnRef idx="1">
            <a:schemeClr val="accent6"/>
          </a:lnRef>
          <a:fillRef idx="0">
            <a:schemeClr val="accent6"/>
          </a:fillRef>
          <a:effectRef idx="0">
            <a:schemeClr val="accent6"/>
          </a:effectRef>
          <a:fontRef idx="minor">
            <a:schemeClr val="tx1"/>
          </a:fontRef>
        </p:style>
      </p:cxnSp>
      <p:cxnSp>
        <p:nvCxnSpPr>
          <p:cNvPr id="202" name="直線コネクタ 201">
            <a:extLst>
              <a:ext uri="{FF2B5EF4-FFF2-40B4-BE49-F238E27FC236}">
                <a16:creationId xmlns:a16="http://schemas.microsoft.com/office/drawing/2014/main" id="{3E0B524A-732A-4B8E-B284-DCD835A8D32D}"/>
              </a:ext>
            </a:extLst>
          </p:cNvPr>
          <p:cNvCxnSpPr>
            <a:cxnSpLocks/>
            <a:endCxn id="183" idx="2"/>
          </p:cNvCxnSpPr>
          <p:nvPr/>
        </p:nvCxnSpPr>
        <p:spPr>
          <a:xfrm flipH="1" flipV="1">
            <a:off x="7995112" y="4106178"/>
            <a:ext cx="376067" cy="287381"/>
          </a:xfrm>
          <a:prstGeom prst="line">
            <a:avLst/>
          </a:prstGeom>
        </p:spPr>
        <p:style>
          <a:lnRef idx="1">
            <a:schemeClr val="accent6"/>
          </a:lnRef>
          <a:fillRef idx="0">
            <a:schemeClr val="accent6"/>
          </a:fillRef>
          <a:effectRef idx="0">
            <a:schemeClr val="accent6"/>
          </a:effectRef>
          <a:fontRef idx="minor">
            <a:schemeClr val="tx1"/>
          </a:fontRef>
        </p:style>
      </p:cxnSp>
      <p:cxnSp>
        <p:nvCxnSpPr>
          <p:cNvPr id="204" name="直線コネクタ 203">
            <a:extLst>
              <a:ext uri="{FF2B5EF4-FFF2-40B4-BE49-F238E27FC236}">
                <a16:creationId xmlns:a16="http://schemas.microsoft.com/office/drawing/2014/main" id="{919765EF-A6A5-4F36-AEF7-F134F67AED29}"/>
              </a:ext>
            </a:extLst>
          </p:cNvPr>
          <p:cNvCxnSpPr>
            <a:cxnSpLocks/>
            <a:stCxn id="183" idx="2"/>
          </p:cNvCxnSpPr>
          <p:nvPr/>
        </p:nvCxnSpPr>
        <p:spPr>
          <a:xfrm flipH="1">
            <a:off x="7793442" y="4106178"/>
            <a:ext cx="201670" cy="282352"/>
          </a:xfrm>
          <a:prstGeom prst="line">
            <a:avLst/>
          </a:prstGeom>
        </p:spPr>
        <p:style>
          <a:lnRef idx="1">
            <a:schemeClr val="accent6"/>
          </a:lnRef>
          <a:fillRef idx="0">
            <a:schemeClr val="accent6"/>
          </a:fillRef>
          <a:effectRef idx="0">
            <a:schemeClr val="accent6"/>
          </a:effectRef>
          <a:fontRef idx="minor">
            <a:schemeClr val="tx1"/>
          </a:fontRef>
        </p:style>
      </p:cxnSp>
      <p:cxnSp>
        <p:nvCxnSpPr>
          <p:cNvPr id="207" name="直線コネクタ 206">
            <a:extLst>
              <a:ext uri="{FF2B5EF4-FFF2-40B4-BE49-F238E27FC236}">
                <a16:creationId xmlns:a16="http://schemas.microsoft.com/office/drawing/2014/main" id="{71C1C5E2-812E-4E28-B906-9CA13B8B6E46}"/>
              </a:ext>
            </a:extLst>
          </p:cNvPr>
          <p:cNvCxnSpPr>
            <a:cxnSpLocks/>
            <a:endCxn id="183" idx="2"/>
          </p:cNvCxnSpPr>
          <p:nvPr/>
        </p:nvCxnSpPr>
        <p:spPr>
          <a:xfrm flipV="1">
            <a:off x="7281531" y="4106178"/>
            <a:ext cx="713581" cy="278796"/>
          </a:xfrm>
          <a:prstGeom prst="line">
            <a:avLst/>
          </a:prstGeom>
        </p:spPr>
        <p:style>
          <a:lnRef idx="1">
            <a:schemeClr val="accent6"/>
          </a:lnRef>
          <a:fillRef idx="0">
            <a:schemeClr val="accent6"/>
          </a:fillRef>
          <a:effectRef idx="0">
            <a:schemeClr val="accent6"/>
          </a:effectRef>
          <a:fontRef idx="minor">
            <a:schemeClr val="tx1"/>
          </a:fontRef>
        </p:style>
      </p:cxnSp>
      <p:cxnSp>
        <p:nvCxnSpPr>
          <p:cNvPr id="208" name="直線コネクタ 207">
            <a:extLst>
              <a:ext uri="{FF2B5EF4-FFF2-40B4-BE49-F238E27FC236}">
                <a16:creationId xmlns:a16="http://schemas.microsoft.com/office/drawing/2014/main" id="{7655101E-5A99-4770-B4F7-EE5E971BA17C}"/>
              </a:ext>
            </a:extLst>
          </p:cNvPr>
          <p:cNvCxnSpPr>
            <a:cxnSpLocks/>
            <a:endCxn id="183" idx="2"/>
          </p:cNvCxnSpPr>
          <p:nvPr/>
        </p:nvCxnSpPr>
        <p:spPr>
          <a:xfrm flipV="1">
            <a:off x="6749985" y="4106178"/>
            <a:ext cx="1245127" cy="282352"/>
          </a:xfrm>
          <a:prstGeom prst="line">
            <a:avLst/>
          </a:prstGeom>
        </p:spPr>
        <p:style>
          <a:lnRef idx="1">
            <a:schemeClr val="accent6"/>
          </a:lnRef>
          <a:fillRef idx="0">
            <a:schemeClr val="accent6"/>
          </a:fillRef>
          <a:effectRef idx="0">
            <a:schemeClr val="accent6"/>
          </a:effectRef>
          <a:fontRef idx="minor">
            <a:schemeClr val="tx1"/>
          </a:fontRef>
        </p:style>
      </p:cxnSp>
      <p:sp>
        <p:nvSpPr>
          <p:cNvPr id="215" name="正方形/長方形 214">
            <a:extLst>
              <a:ext uri="{FF2B5EF4-FFF2-40B4-BE49-F238E27FC236}">
                <a16:creationId xmlns:a16="http://schemas.microsoft.com/office/drawing/2014/main" id="{2F45A5D0-D2EB-4011-A580-7B119B3171AC}"/>
              </a:ext>
            </a:extLst>
          </p:cNvPr>
          <p:cNvSpPr/>
          <p:nvPr/>
        </p:nvSpPr>
        <p:spPr>
          <a:xfrm>
            <a:off x="1768879" y="3933174"/>
            <a:ext cx="189960" cy="18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コネクタ 216">
            <a:extLst>
              <a:ext uri="{FF2B5EF4-FFF2-40B4-BE49-F238E27FC236}">
                <a16:creationId xmlns:a16="http://schemas.microsoft.com/office/drawing/2014/main" id="{80ED7607-C94C-418A-87B3-B202A834B7A6}"/>
              </a:ext>
            </a:extLst>
          </p:cNvPr>
          <p:cNvCxnSpPr>
            <a:cxnSpLocks/>
          </p:cNvCxnSpPr>
          <p:nvPr/>
        </p:nvCxnSpPr>
        <p:spPr>
          <a:xfrm flipH="1">
            <a:off x="1945343" y="4008371"/>
            <a:ext cx="594893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25" name="正方形/長方形 224">
            <a:extLst>
              <a:ext uri="{FF2B5EF4-FFF2-40B4-BE49-F238E27FC236}">
                <a16:creationId xmlns:a16="http://schemas.microsoft.com/office/drawing/2014/main" id="{4CA463BC-7E0B-4B03-B70D-9D84F0029F01}"/>
              </a:ext>
            </a:extLst>
          </p:cNvPr>
          <p:cNvSpPr/>
          <p:nvPr/>
        </p:nvSpPr>
        <p:spPr>
          <a:xfrm>
            <a:off x="3175873" y="3918073"/>
            <a:ext cx="189960" cy="18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3" name="直線コネクタ 232">
            <a:extLst>
              <a:ext uri="{FF2B5EF4-FFF2-40B4-BE49-F238E27FC236}">
                <a16:creationId xmlns:a16="http://schemas.microsoft.com/office/drawing/2014/main" id="{ABEC8D2C-D928-42D9-A12A-3FFA1DC861C9}"/>
              </a:ext>
            </a:extLst>
          </p:cNvPr>
          <p:cNvCxnSpPr>
            <a:cxnSpLocks/>
          </p:cNvCxnSpPr>
          <p:nvPr/>
        </p:nvCxnSpPr>
        <p:spPr>
          <a:xfrm flipV="1">
            <a:off x="6749985" y="4384974"/>
            <a:ext cx="0" cy="70744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CDB8972D-7821-41F3-B874-A57CE69EB290}"/>
              </a:ext>
            </a:extLst>
          </p:cNvPr>
          <p:cNvCxnSpPr>
            <a:cxnSpLocks/>
          </p:cNvCxnSpPr>
          <p:nvPr/>
        </p:nvCxnSpPr>
        <p:spPr>
          <a:xfrm flipH="1" flipV="1">
            <a:off x="2602522" y="4245576"/>
            <a:ext cx="1275" cy="8332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BB997086-E34F-4086-BA52-71021BF5B535}"/>
              </a:ext>
            </a:extLst>
          </p:cNvPr>
          <p:cNvCxnSpPr>
            <a:cxnSpLocks/>
          </p:cNvCxnSpPr>
          <p:nvPr/>
        </p:nvCxnSpPr>
        <p:spPr>
          <a:xfrm flipH="1" flipV="1">
            <a:off x="3114532" y="4259190"/>
            <a:ext cx="1275" cy="8332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2772EF28-CC70-4435-AFA5-DBD7BAB54C32}"/>
              </a:ext>
            </a:extLst>
          </p:cNvPr>
          <p:cNvCxnSpPr>
            <a:cxnSpLocks/>
          </p:cNvCxnSpPr>
          <p:nvPr/>
        </p:nvCxnSpPr>
        <p:spPr>
          <a:xfrm flipH="1" flipV="1">
            <a:off x="3694038" y="4238274"/>
            <a:ext cx="1275" cy="8332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C3D61CE0-76A9-42B0-BE15-F85B18B11F1E}"/>
              </a:ext>
            </a:extLst>
          </p:cNvPr>
          <p:cNvCxnSpPr>
            <a:cxnSpLocks/>
          </p:cNvCxnSpPr>
          <p:nvPr/>
        </p:nvCxnSpPr>
        <p:spPr>
          <a:xfrm flipH="1" flipV="1">
            <a:off x="4204134" y="4242949"/>
            <a:ext cx="1275" cy="8332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E21FB444-5A5E-4A02-ABE7-66C83188BD23}"/>
              </a:ext>
            </a:extLst>
          </p:cNvPr>
          <p:cNvCxnSpPr>
            <a:cxnSpLocks/>
            <a:endCxn id="225" idx="2"/>
          </p:cNvCxnSpPr>
          <p:nvPr/>
        </p:nvCxnSpPr>
        <p:spPr>
          <a:xfrm flipV="1">
            <a:off x="2597043" y="4100256"/>
            <a:ext cx="673810" cy="1443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D7C0D3E4-1B6C-4A5F-A6A6-A01055BE7C31}"/>
              </a:ext>
            </a:extLst>
          </p:cNvPr>
          <p:cNvCxnSpPr>
            <a:endCxn id="225" idx="2"/>
          </p:cNvCxnSpPr>
          <p:nvPr/>
        </p:nvCxnSpPr>
        <p:spPr>
          <a:xfrm flipV="1">
            <a:off x="3114532" y="4100256"/>
            <a:ext cx="156321" cy="15319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AC21CA96-6644-444B-BAB3-CA28FAF0D27B}"/>
              </a:ext>
            </a:extLst>
          </p:cNvPr>
          <p:cNvCxnSpPr>
            <a:cxnSpLocks/>
            <a:endCxn id="225" idx="2"/>
          </p:cNvCxnSpPr>
          <p:nvPr/>
        </p:nvCxnSpPr>
        <p:spPr>
          <a:xfrm flipH="1" flipV="1">
            <a:off x="3270853" y="4100256"/>
            <a:ext cx="422070" cy="14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F46D924A-9148-4DA2-A858-B99B96C32992}"/>
              </a:ext>
            </a:extLst>
          </p:cNvPr>
          <p:cNvCxnSpPr>
            <a:cxnSpLocks/>
            <a:endCxn id="225" idx="2"/>
          </p:cNvCxnSpPr>
          <p:nvPr/>
        </p:nvCxnSpPr>
        <p:spPr>
          <a:xfrm flipH="1" flipV="1">
            <a:off x="3270853" y="4100256"/>
            <a:ext cx="933281" cy="14269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EE1C4570-4779-4143-86E4-243A6D401641}"/>
              </a:ext>
            </a:extLst>
          </p:cNvPr>
          <p:cNvCxnSpPr>
            <a:cxnSpLocks/>
          </p:cNvCxnSpPr>
          <p:nvPr/>
        </p:nvCxnSpPr>
        <p:spPr>
          <a:xfrm flipH="1" flipV="1">
            <a:off x="3344945" y="4271404"/>
            <a:ext cx="1" cy="3710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DFE4C084-5F74-4041-86BE-6F9AA9FE62CD}"/>
              </a:ext>
            </a:extLst>
          </p:cNvPr>
          <p:cNvCxnSpPr>
            <a:cxnSpLocks/>
            <a:endCxn id="225" idx="2"/>
          </p:cNvCxnSpPr>
          <p:nvPr/>
        </p:nvCxnSpPr>
        <p:spPr>
          <a:xfrm flipH="1" flipV="1">
            <a:off x="3270853" y="4100256"/>
            <a:ext cx="76162" cy="1738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ED4E3BD3-118B-4C28-9A28-C5697C2DA70D}"/>
              </a:ext>
            </a:extLst>
          </p:cNvPr>
          <p:cNvCxnSpPr>
            <a:cxnSpLocks/>
          </p:cNvCxnSpPr>
          <p:nvPr/>
        </p:nvCxnSpPr>
        <p:spPr>
          <a:xfrm flipH="1" flipV="1">
            <a:off x="8081462" y="4381231"/>
            <a:ext cx="1" cy="25323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72A44DED-55B2-4090-A7E2-08FF3BB723E0}"/>
              </a:ext>
            </a:extLst>
          </p:cNvPr>
          <p:cNvCxnSpPr>
            <a:cxnSpLocks/>
            <a:endCxn id="183" idx="2"/>
          </p:cNvCxnSpPr>
          <p:nvPr/>
        </p:nvCxnSpPr>
        <p:spPr>
          <a:xfrm flipH="1" flipV="1">
            <a:off x="7995112" y="4106178"/>
            <a:ext cx="88438" cy="28802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C93BCAD-4133-485C-B832-5D723371CAAB}"/>
              </a:ext>
            </a:extLst>
          </p:cNvPr>
          <p:cNvCxnSpPr>
            <a:cxnSpLocks/>
          </p:cNvCxnSpPr>
          <p:nvPr/>
        </p:nvCxnSpPr>
        <p:spPr>
          <a:xfrm flipV="1">
            <a:off x="5922102" y="2406650"/>
            <a:ext cx="0" cy="39031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16A49C4E-6C4A-4CB3-84F4-662B8910DB4C}"/>
              </a:ext>
            </a:extLst>
          </p:cNvPr>
          <p:cNvCxnSpPr>
            <a:cxnSpLocks/>
          </p:cNvCxnSpPr>
          <p:nvPr/>
        </p:nvCxnSpPr>
        <p:spPr>
          <a:xfrm flipH="1">
            <a:off x="1839950" y="2406650"/>
            <a:ext cx="408298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直線コネクタ 279">
            <a:extLst>
              <a:ext uri="{FF2B5EF4-FFF2-40B4-BE49-F238E27FC236}">
                <a16:creationId xmlns:a16="http://schemas.microsoft.com/office/drawing/2014/main" id="{FDBB91A9-5353-4482-8778-6E53AFD3E065}"/>
              </a:ext>
            </a:extLst>
          </p:cNvPr>
          <p:cNvCxnSpPr>
            <a:cxnSpLocks/>
          </p:cNvCxnSpPr>
          <p:nvPr/>
        </p:nvCxnSpPr>
        <p:spPr>
          <a:xfrm flipV="1">
            <a:off x="3352460" y="2451100"/>
            <a:ext cx="0" cy="34586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138E5115-F4DE-4C41-98FB-92D491BFB0C9}"/>
              </a:ext>
            </a:extLst>
          </p:cNvPr>
          <p:cNvCxnSpPr>
            <a:cxnSpLocks/>
          </p:cNvCxnSpPr>
          <p:nvPr/>
        </p:nvCxnSpPr>
        <p:spPr>
          <a:xfrm flipH="1">
            <a:off x="1907937" y="2451100"/>
            <a:ext cx="144452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D9A53ACD-454F-41DF-A832-51A65B12E78E}"/>
              </a:ext>
            </a:extLst>
          </p:cNvPr>
          <p:cNvCxnSpPr>
            <a:cxnSpLocks/>
          </p:cNvCxnSpPr>
          <p:nvPr/>
        </p:nvCxnSpPr>
        <p:spPr>
          <a:xfrm>
            <a:off x="1907937" y="2451100"/>
            <a:ext cx="0" cy="148207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BF70F5B5-BE69-4EE2-8B10-6B4E068F6496}"/>
              </a:ext>
            </a:extLst>
          </p:cNvPr>
          <p:cNvCxnSpPr>
            <a:cxnSpLocks/>
          </p:cNvCxnSpPr>
          <p:nvPr/>
        </p:nvCxnSpPr>
        <p:spPr>
          <a:xfrm>
            <a:off x="1839950" y="2406650"/>
            <a:ext cx="0" cy="15280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E707DFE-D607-4D92-864B-BE2AFC46B617}"/>
              </a:ext>
            </a:extLst>
          </p:cNvPr>
          <p:cNvCxnSpPr>
            <a:cxnSpLocks/>
          </p:cNvCxnSpPr>
          <p:nvPr/>
        </p:nvCxnSpPr>
        <p:spPr>
          <a:xfrm>
            <a:off x="3375504" y="4463723"/>
            <a:ext cx="1012718"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F7C12334-6912-4D52-8E74-6F82AD523FAA}"/>
              </a:ext>
            </a:extLst>
          </p:cNvPr>
          <p:cNvSpPr/>
          <p:nvPr/>
        </p:nvSpPr>
        <p:spPr>
          <a:xfrm>
            <a:off x="2329171" y="2574046"/>
            <a:ext cx="172337" cy="15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8" name="直線コネクタ 137">
            <a:extLst>
              <a:ext uri="{FF2B5EF4-FFF2-40B4-BE49-F238E27FC236}">
                <a16:creationId xmlns:a16="http://schemas.microsoft.com/office/drawing/2014/main" id="{57022CA7-5081-419A-B01D-4D49C1D6B411}"/>
              </a:ext>
            </a:extLst>
          </p:cNvPr>
          <p:cNvCxnSpPr>
            <a:stCxn id="137" idx="0"/>
            <a:endCxn id="137" idx="1"/>
          </p:cNvCxnSpPr>
          <p:nvPr/>
        </p:nvCxnSpPr>
        <p:spPr>
          <a:xfrm flipH="1">
            <a:off x="2329171" y="2574046"/>
            <a:ext cx="86169"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665A48F8-9755-4C92-B2C4-82DD1C9A3E2E}"/>
              </a:ext>
            </a:extLst>
          </p:cNvPr>
          <p:cNvCxnSpPr>
            <a:stCxn id="137" idx="0"/>
            <a:endCxn id="137" idx="3"/>
          </p:cNvCxnSpPr>
          <p:nvPr/>
        </p:nvCxnSpPr>
        <p:spPr>
          <a:xfrm>
            <a:off x="2415340" y="2574046"/>
            <a:ext cx="86168" cy="7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B00E7892-12FE-495F-ADEE-24BCAD25B00C}"/>
              </a:ext>
            </a:extLst>
          </p:cNvPr>
          <p:cNvCxnSpPr>
            <a:cxnSpLocks/>
          </p:cNvCxnSpPr>
          <p:nvPr/>
        </p:nvCxnSpPr>
        <p:spPr>
          <a:xfrm>
            <a:off x="2417157" y="2501630"/>
            <a:ext cx="0" cy="72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61D9582-8320-4ADB-8670-3ABBF0BCFF03}"/>
              </a:ext>
            </a:extLst>
          </p:cNvPr>
          <p:cNvCxnSpPr>
            <a:cxnSpLocks/>
          </p:cNvCxnSpPr>
          <p:nvPr/>
        </p:nvCxnSpPr>
        <p:spPr>
          <a:xfrm>
            <a:off x="2501508" y="2612815"/>
            <a:ext cx="280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A26F1215-82EB-48A0-89D1-7E7BE44FEC21}"/>
              </a:ext>
            </a:extLst>
          </p:cNvPr>
          <p:cNvCxnSpPr>
            <a:cxnSpLocks/>
          </p:cNvCxnSpPr>
          <p:nvPr/>
        </p:nvCxnSpPr>
        <p:spPr>
          <a:xfrm>
            <a:off x="2501508" y="2700644"/>
            <a:ext cx="111583" cy="0"/>
          </a:xfrm>
          <a:prstGeom prst="line">
            <a:avLst/>
          </a:prstGeom>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B3D7BCEA-F5E4-4BEC-8FD2-9206F52EBC53}"/>
              </a:ext>
            </a:extLst>
          </p:cNvPr>
          <p:cNvSpPr txBox="1"/>
          <p:nvPr/>
        </p:nvSpPr>
        <p:spPr>
          <a:xfrm>
            <a:off x="2508461" y="2607353"/>
            <a:ext cx="224742" cy="184666"/>
          </a:xfrm>
          <a:prstGeom prst="rect">
            <a:avLst/>
          </a:prstGeom>
          <a:noFill/>
          <a:ln>
            <a:noFill/>
          </a:ln>
        </p:spPr>
        <p:txBody>
          <a:bodyPr wrap="none" rtlCol="0">
            <a:spAutoFit/>
          </a:bodyPr>
          <a:lstStyle/>
          <a:p>
            <a:r>
              <a:rPr kumimoji="1" lang="en-US" altLang="ja-JP" sz="600" dirty="0">
                <a:solidFill>
                  <a:schemeClr val="accent5"/>
                </a:solidFill>
              </a:rPr>
              <a:t>X</a:t>
            </a:r>
            <a:endParaRPr kumimoji="1" lang="ja-JP" altLang="en-US" sz="600" dirty="0">
              <a:solidFill>
                <a:schemeClr val="accent5"/>
              </a:solidFill>
            </a:endParaRPr>
          </a:p>
        </p:txBody>
      </p:sp>
      <p:cxnSp>
        <p:nvCxnSpPr>
          <p:cNvPr id="155" name="直線コネクタ 154">
            <a:extLst>
              <a:ext uri="{FF2B5EF4-FFF2-40B4-BE49-F238E27FC236}">
                <a16:creationId xmlns:a16="http://schemas.microsoft.com/office/drawing/2014/main" id="{7918C75C-EAF7-4954-B4C7-01A4D74219E5}"/>
              </a:ext>
            </a:extLst>
          </p:cNvPr>
          <p:cNvCxnSpPr>
            <a:cxnSpLocks/>
          </p:cNvCxnSpPr>
          <p:nvPr/>
        </p:nvCxnSpPr>
        <p:spPr>
          <a:xfrm>
            <a:off x="2217588" y="2613852"/>
            <a:ext cx="111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0657C8B-A5C9-4BF3-A283-5161E107394C}"/>
              </a:ext>
            </a:extLst>
          </p:cNvPr>
          <p:cNvCxnSpPr>
            <a:cxnSpLocks/>
          </p:cNvCxnSpPr>
          <p:nvPr/>
        </p:nvCxnSpPr>
        <p:spPr>
          <a:xfrm>
            <a:off x="2217587" y="2699686"/>
            <a:ext cx="111583" cy="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7A21FC97-763C-42C5-96B7-3E1EFD3E3D24}"/>
              </a:ext>
            </a:extLst>
          </p:cNvPr>
          <p:cNvSpPr txBox="1"/>
          <p:nvPr/>
        </p:nvSpPr>
        <p:spPr>
          <a:xfrm>
            <a:off x="2104205" y="2524333"/>
            <a:ext cx="224742" cy="184666"/>
          </a:xfrm>
          <a:prstGeom prst="rect">
            <a:avLst/>
          </a:prstGeom>
          <a:noFill/>
          <a:ln>
            <a:noFill/>
          </a:ln>
        </p:spPr>
        <p:txBody>
          <a:bodyPr wrap="none" rtlCol="0">
            <a:spAutoFit/>
          </a:bodyPr>
          <a:lstStyle/>
          <a:p>
            <a:r>
              <a:rPr kumimoji="1" lang="en-US" altLang="ja-JP" sz="600" dirty="0">
                <a:solidFill>
                  <a:schemeClr val="accent5"/>
                </a:solidFill>
              </a:rPr>
              <a:t>X</a:t>
            </a:r>
            <a:endParaRPr kumimoji="1" lang="ja-JP" altLang="en-US" sz="600" dirty="0">
              <a:solidFill>
                <a:schemeClr val="accent5"/>
              </a:solidFill>
            </a:endParaRPr>
          </a:p>
        </p:txBody>
      </p:sp>
      <p:sp>
        <p:nvSpPr>
          <p:cNvPr id="158" name="テキスト ボックス 157">
            <a:extLst>
              <a:ext uri="{FF2B5EF4-FFF2-40B4-BE49-F238E27FC236}">
                <a16:creationId xmlns:a16="http://schemas.microsoft.com/office/drawing/2014/main" id="{832EF3AF-9042-46AE-86D6-3D631B3BD4A2}"/>
              </a:ext>
            </a:extLst>
          </p:cNvPr>
          <p:cNvSpPr txBox="1"/>
          <p:nvPr/>
        </p:nvSpPr>
        <p:spPr>
          <a:xfrm>
            <a:off x="2104015" y="2609923"/>
            <a:ext cx="224742" cy="184666"/>
          </a:xfrm>
          <a:prstGeom prst="rect">
            <a:avLst/>
          </a:prstGeom>
          <a:noFill/>
          <a:ln>
            <a:noFill/>
          </a:ln>
        </p:spPr>
        <p:txBody>
          <a:bodyPr wrap="none" rtlCol="0">
            <a:spAutoFit/>
          </a:bodyPr>
          <a:lstStyle/>
          <a:p>
            <a:r>
              <a:rPr kumimoji="1" lang="en-US" altLang="ja-JP" sz="600" dirty="0">
                <a:solidFill>
                  <a:schemeClr val="accent5"/>
                </a:solidFill>
              </a:rPr>
              <a:t>X</a:t>
            </a:r>
            <a:endParaRPr kumimoji="1" lang="ja-JP" altLang="en-US" sz="600" dirty="0">
              <a:solidFill>
                <a:schemeClr val="accent5"/>
              </a:solidFill>
            </a:endParaRPr>
          </a:p>
        </p:txBody>
      </p:sp>
      <p:cxnSp>
        <p:nvCxnSpPr>
          <p:cNvPr id="162" name="直線コネクタ 161">
            <a:extLst>
              <a:ext uri="{FF2B5EF4-FFF2-40B4-BE49-F238E27FC236}">
                <a16:creationId xmlns:a16="http://schemas.microsoft.com/office/drawing/2014/main" id="{2E4F8941-D891-4C47-96FF-B75618FE04D0}"/>
              </a:ext>
            </a:extLst>
          </p:cNvPr>
          <p:cNvCxnSpPr>
            <a:cxnSpLocks/>
          </p:cNvCxnSpPr>
          <p:nvPr/>
        </p:nvCxnSpPr>
        <p:spPr>
          <a:xfrm>
            <a:off x="4566679" y="4549448"/>
            <a:ext cx="53683" cy="0"/>
          </a:xfrm>
          <a:prstGeom prst="line">
            <a:avLst/>
          </a:prstGeom>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F505D311-887A-44E4-818E-DF7B68836069}"/>
              </a:ext>
            </a:extLst>
          </p:cNvPr>
          <p:cNvSpPr txBox="1"/>
          <p:nvPr/>
        </p:nvSpPr>
        <p:spPr>
          <a:xfrm>
            <a:off x="4227302" y="4459162"/>
            <a:ext cx="224742" cy="184666"/>
          </a:xfrm>
          <a:prstGeom prst="rect">
            <a:avLst/>
          </a:prstGeom>
          <a:noFill/>
          <a:ln>
            <a:noFill/>
          </a:ln>
        </p:spPr>
        <p:txBody>
          <a:bodyPr wrap="none" rtlCol="0">
            <a:spAutoFit/>
          </a:bodyPr>
          <a:lstStyle/>
          <a:p>
            <a:r>
              <a:rPr kumimoji="1" lang="en-US" altLang="ja-JP" sz="600" dirty="0">
                <a:solidFill>
                  <a:schemeClr val="accent5"/>
                </a:solidFill>
              </a:rPr>
              <a:t>X</a:t>
            </a:r>
            <a:endParaRPr kumimoji="1" lang="ja-JP" altLang="en-US" sz="600" dirty="0">
              <a:solidFill>
                <a:schemeClr val="accent5"/>
              </a:solidFill>
            </a:endParaRPr>
          </a:p>
        </p:txBody>
      </p:sp>
      <p:sp>
        <p:nvSpPr>
          <p:cNvPr id="167" name="テキスト ボックス 166">
            <a:extLst>
              <a:ext uri="{FF2B5EF4-FFF2-40B4-BE49-F238E27FC236}">
                <a16:creationId xmlns:a16="http://schemas.microsoft.com/office/drawing/2014/main" id="{CFC1A55A-D04D-43CD-9EB8-DBB5BF72BFCD}"/>
              </a:ext>
            </a:extLst>
          </p:cNvPr>
          <p:cNvSpPr txBox="1"/>
          <p:nvPr/>
        </p:nvSpPr>
        <p:spPr>
          <a:xfrm>
            <a:off x="4512800" y="4458593"/>
            <a:ext cx="224742" cy="184666"/>
          </a:xfrm>
          <a:prstGeom prst="rect">
            <a:avLst/>
          </a:prstGeom>
          <a:noFill/>
          <a:ln>
            <a:noFill/>
          </a:ln>
        </p:spPr>
        <p:txBody>
          <a:bodyPr wrap="none" rtlCol="0">
            <a:spAutoFit/>
          </a:bodyPr>
          <a:lstStyle/>
          <a:p>
            <a:r>
              <a:rPr kumimoji="1" lang="en-US" altLang="ja-JP" sz="600" dirty="0">
                <a:solidFill>
                  <a:schemeClr val="accent5"/>
                </a:solidFill>
              </a:rPr>
              <a:t>X</a:t>
            </a:r>
            <a:endParaRPr kumimoji="1" lang="ja-JP" altLang="en-US" sz="600" dirty="0">
              <a:solidFill>
                <a:schemeClr val="accent5"/>
              </a:solidFill>
            </a:endParaRPr>
          </a:p>
        </p:txBody>
      </p:sp>
      <p:sp>
        <p:nvSpPr>
          <p:cNvPr id="236" name="テキスト ボックス 235">
            <a:extLst>
              <a:ext uri="{FF2B5EF4-FFF2-40B4-BE49-F238E27FC236}">
                <a16:creationId xmlns:a16="http://schemas.microsoft.com/office/drawing/2014/main" id="{3C0F576C-86FA-440E-95DE-BEC675074F79}"/>
              </a:ext>
            </a:extLst>
          </p:cNvPr>
          <p:cNvSpPr txBox="1"/>
          <p:nvPr/>
        </p:nvSpPr>
        <p:spPr>
          <a:xfrm>
            <a:off x="8641556" y="550006"/>
            <a:ext cx="2989921" cy="369332"/>
          </a:xfrm>
          <a:prstGeom prst="rect">
            <a:avLst/>
          </a:prstGeom>
          <a:noFill/>
        </p:spPr>
        <p:txBody>
          <a:bodyPr wrap="none" rtlCol="0">
            <a:spAutoFit/>
          </a:bodyPr>
          <a:lstStyle/>
          <a:p>
            <a:r>
              <a:rPr kumimoji="1" lang="ja-JP" altLang="en-US" sz="900" dirty="0"/>
              <a:t>*各装置近くに</a:t>
            </a:r>
            <a:r>
              <a:rPr lang="en-US" altLang="ja-JP" sz="900" dirty="0"/>
              <a:t>100VAC</a:t>
            </a:r>
            <a:r>
              <a:rPr lang="ja-JP" altLang="en-US" sz="900" dirty="0"/>
              <a:t>コンセントを配置してください。</a:t>
            </a:r>
            <a:endParaRPr lang="en-US" altLang="ja-JP" sz="900" dirty="0"/>
          </a:p>
          <a:p>
            <a:r>
              <a:rPr kumimoji="1" lang="ja-JP" altLang="en-US" sz="900" dirty="0"/>
              <a:t>*各設置個所において、機器固定方法を検討してください。</a:t>
            </a:r>
          </a:p>
        </p:txBody>
      </p:sp>
    </p:spTree>
    <p:extLst>
      <p:ext uri="{BB962C8B-B14F-4D97-AF65-F5344CB8AC3E}">
        <p14:creationId xmlns:p14="http://schemas.microsoft.com/office/powerpoint/2010/main" val="156226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836D657-22BC-4599-9052-AA1E099ED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748" y="440198"/>
            <a:ext cx="2624543" cy="614528"/>
          </a:xfrm>
          <a:prstGeom prst="rect">
            <a:avLst/>
          </a:prstGeom>
        </p:spPr>
      </p:pic>
      <p:pic>
        <p:nvPicPr>
          <p:cNvPr id="9" name="図 8">
            <a:extLst>
              <a:ext uri="{FF2B5EF4-FFF2-40B4-BE49-F238E27FC236}">
                <a16:creationId xmlns:a16="http://schemas.microsoft.com/office/drawing/2014/main" id="{5C468600-6068-4C78-A7A8-87896A9F9E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4979" y="1295605"/>
            <a:ext cx="3904976" cy="2315513"/>
          </a:xfrm>
          <a:prstGeom prst="rect">
            <a:avLst/>
          </a:prstGeom>
        </p:spPr>
      </p:pic>
      <p:pic>
        <p:nvPicPr>
          <p:cNvPr id="11" name="図 10">
            <a:extLst>
              <a:ext uri="{FF2B5EF4-FFF2-40B4-BE49-F238E27FC236}">
                <a16:creationId xmlns:a16="http://schemas.microsoft.com/office/drawing/2014/main" id="{F91F68AE-F8B3-436E-A00F-DBF28F9751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1981" y="1295603"/>
            <a:ext cx="2617768" cy="2316725"/>
          </a:xfrm>
          <a:prstGeom prst="rect">
            <a:avLst/>
          </a:prstGeom>
        </p:spPr>
      </p:pic>
      <p:sp>
        <p:nvSpPr>
          <p:cNvPr id="12" name="テキスト ボックス 11">
            <a:extLst>
              <a:ext uri="{FF2B5EF4-FFF2-40B4-BE49-F238E27FC236}">
                <a16:creationId xmlns:a16="http://schemas.microsoft.com/office/drawing/2014/main" id="{E9B5E491-F391-437B-9D06-4DDC39933A82}"/>
              </a:ext>
            </a:extLst>
          </p:cNvPr>
          <p:cNvSpPr txBox="1"/>
          <p:nvPr/>
        </p:nvSpPr>
        <p:spPr>
          <a:xfrm>
            <a:off x="7062094" y="3403368"/>
            <a:ext cx="881275" cy="248209"/>
          </a:xfrm>
          <a:prstGeom prst="rect">
            <a:avLst/>
          </a:prstGeom>
          <a:noFill/>
        </p:spPr>
        <p:txBody>
          <a:bodyPr wrap="square" rtlCol="0">
            <a:spAutoFit/>
          </a:bodyPr>
          <a:lstStyle/>
          <a:p>
            <a:r>
              <a:rPr lang="ja-JP" altLang="en-US" sz="1013" dirty="0">
                <a:solidFill>
                  <a:schemeClr val="bg1">
                    <a:lumMod val="95000"/>
                  </a:schemeClr>
                </a:solidFill>
              </a:rPr>
              <a:t>イメージ</a:t>
            </a:r>
          </a:p>
        </p:txBody>
      </p:sp>
      <p:sp>
        <p:nvSpPr>
          <p:cNvPr id="13" name="テキスト ボックス 12">
            <a:extLst>
              <a:ext uri="{FF2B5EF4-FFF2-40B4-BE49-F238E27FC236}">
                <a16:creationId xmlns:a16="http://schemas.microsoft.com/office/drawing/2014/main" id="{748A26FA-AE38-4FE8-A8EA-6958DD04C661}"/>
              </a:ext>
            </a:extLst>
          </p:cNvPr>
          <p:cNvSpPr txBox="1"/>
          <p:nvPr/>
        </p:nvSpPr>
        <p:spPr>
          <a:xfrm>
            <a:off x="5464645" y="777728"/>
            <a:ext cx="2531377" cy="577081"/>
          </a:xfrm>
          <a:prstGeom prst="rect">
            <a:avLst/>
          </a:prstGeom>
          <a:noFill/>
        </p:spPr>
        <p:txBody>
          <a:bodyPr wrap="square" rtlCol="0">
            <a:spAutoFit/>
          </a:bodyPr>
          <a:lstStyle/>
          <a:p>
            <a:endParaRPr lang="en-US" altLang="ja-JP" sz="1575" b="1" dirty="0">
              <a:solidFill>
                <a:schemeClr val="accent4"/>
              </a:solidFill>
              <a:effectLst>
                <a:outerShdw blurRad="38100" dist="38100" dir="2700000" algn="tl">
                  <a:srgbClr val="000000">
                    <a:alpha val="43137"/>
                  </a:srgbClr>
                </a:outerShdw>
              </a:effectLst>
            </a:endParaRPr>
          </a:p>
          <a:p>
            <a:r>
              <a:rPr lang="en-US" altLang="ja-JP" sz="1575" b="1" dirty="0" err="1">
                <a:solidFill>
                  <a:schemeClr val="accent4"/>
                </a:solidFill>
                <a:effectLst>
                  <a:outerShdw blurRad="38100" dist="38100" dir="2700000" algn="tl">
                    <a:srgbClr val="000000">
                      <a:alpha val="43137"/>
                    </a:srgbClr>
                  </a:outerShdw>
                </a:effectLst>
              </a:rPr>
              <a:t>iPNT</a:t>
            </a:r>
            <a:r>
              <a:rPr lang="ja-JP" altLang="en-US" sz="1575" b="1" dirty="0">
                <a:solidFill>
                  <a:schemeClr val="accent4"/>
                </a:solidFill>
                <a:effectLst>
                  <a:outerShdw blurRad="38100" dist="38100" dir="2700000" algn="tl">
                    <a:srgbClr val="000000">
                      <a:alpha val="43137"/>
                    </a:srgbClr>
                  </a:outerShdw>
                </a:effectLst>
              </a:rPr>
              <a:t>同期装置設置</a:t>
            </a:r>
            <a:endParaRPr lang="en-US" altLang="ja-JP" sz="1575" b="1" dirty="0">
              <a:solidFill>
                <a:schemeClr val="accent4"/>
              </a:solidFill>
              <a:effectLst>
                <a:outerShdw blurRad="38100" dist="38100" dir="2700000" algn="tl">
                  <a:srgbClr val="000000">
                    <a:alpha val="43137"/>
                  </a:srgbClr>
                </a:outerShdw>
              </a:effectLst>
            </a:endParaRPr>
          </a:p>
        </p:txBody>
      </p:sp>
      <p:sp>
        <p:nvSpPr>
          <p:cNvPr id="14" name="テキスト ボックス 13">
            <a:extLst>
              <a:ext uri="{FF2B5EF4-FFF2-40B4-BE49-F238E27FC236}">
                <a16:creationId xmlns:a16="http://schemas.microsoft.com/office/drawing/2014/main" id="{D2767AB3-9E2E-4830-96CC-9D8F674EC610}"/>
              </a:ext>
            </a:extLst>
          </p:cNvPr>
          <p:cNvSpPr txBox="1"/>
          <p:nvPr/>
        </p:nvSpPr>
        <p:spPr>
          <a:xfrm>
            <a:off x="5464644" y="518041"/>
            <a:ext cx="3665646" cy="577081"/>
          </a:xfrm>
          <a:prstGeom prst="rect">
            <a:avLst/>
          </a:prstGeom>
          <a:noFill/>
        </p:spPr>
        <p:txBody>
          <a:bodyPr wrap="square" rtlCol="0">
            <a:spAutoFit/>
          </a:bodyPr>
          <a:lstStyle/>
          <a:p>
            <a:r>
              <a:rPr lang="ja-JP" altLang="en-US" sz="1575" b="1" dirty="0">
                <a:solidFill>
                  <a:schemeClr val="accent1">
                    <a:lumMod val="50000"/>
                  </a:schemeClr>
                </a:solidFill>
              </a:rPr>
              <a:t>インダストリー</a:t>
            </a:r>
            <a:r>
              <a:rPr lang="en-US" altLang="ja-JP" sz="1575" b="1" dirty="0">
                <a:solidFill>
                  <a:schemeClr val="accent1">
                    <a:lumMod val="50000"/>
                  </a:schemeClr>
                </a:solidFill>
              </a:rPr>
              <a:t>4.0</a:t>
            </a:r>
            <a:r>
              <a:rPr lang="ja-JP" altLang="en-US" sz="1575" b="1" dirty="0">
                <a:solidFill>
                  <a:schemeClr val="accent1">
                    <a:lumMod val="50000"/>
                  </a:schemeClr>
                </a:solidFill>
              </a:rPr>
              <a:t>を実現するための</a:t>
            </a:r>
            <a:endParaRPr lang="en-US" altLang="ja-JP" sz="1575" b="1" dirty="0">
              <a:solidFill>
                <a:schemeClr val="accent1">
                  <a:lumMod val="50000"/>
                </a:schemeClr>
              </a:solidFill>
            </a:endParaRPr>
          </a:p>
          <a:p>
            <a:r>
              <a:rPr lang="ja-JP" altLang="en-US" sz="1575" b="1" dirty="0">
                <a:solidFill>
                  <a:schemeClr val="accent1">
                    <a:lumMod val="50000"/>
                  </a:schemeClr>
                </a:solidFill>
              </a:rPr>
              <a:t>スマート工場のテストベッドにおいて</a:t>
            </a:r>
          </a:p>
        </p:txBody>
      </p:sp>
      <p:sp>
        <p:nvSpPr>
          <p:cNvPr id="2" name="正方形/長方形 1"/>
          <p:cNvSpPr/>
          <p:nvPr/>
        </p:nvSpPr>
        <p:spPr>
          <a:xfrm>
            <a:off x="473034" y="4068920"/>
            <a:ext cx="11374410" cy="1631216"/>
          </a:xfrm>
          <a:prstGeom prst="rect">
            <a:avLst/>
          </a:prstGeom>
          <a:solidFill>
            <a:schemeClr val="accent2"/>
          </a:solidFill>
        </p:spPr>
        <p:txBody>
          <a:bodyPr wrap="square">
            <a:spAutoFit/>
          </a:bodyPr>
          <a:lstStyle/>
          <a:p>
            <a:r>
              <a:rPr lang="en-US" altLang="ja-JP" sz="2000" b="1" dirty="0" smtClean="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rPr>
              <a:t>AIST</a:t>
            </a:r>
            <a:r>
              <a:rPr lang="ja-JP" altLang="ja-JP" sz="2000" b="1" dirty="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rPr>
              <a:t>向けには</a:t>
            </a:r>
            <a:r>
              <a:rPr lang="en-US" altLang="ja-JP" sz="2000" b="1" dirty="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rPr>
              <a:t>Academic license </a:t>
            </a:r>
            <a:r>
              <a:rPr lang="ja-JP" altLang="ja-JP" sz="2000" b="1" dirty="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rPr>
              <a:t>の適用を考えており、初期の構築はこちらで進めてしまおうと思っています</a:t>
            </a:r>
            <a:r>
              <a:rPr lang="ja-JP" altLang="ja-JP" sz="2000" b="1" dirty="0" smtClean="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rPr>
              <a:t>。</a:t>
            </a:r>
            <a:endParaRPr lang="en-US" altLang="ja-JP" sz="2000" b="1" dirty="0" smtClean="0">
              <a:solidFill>
                <a:schemeClr val="bg1"/>
              </a:solidFill>
              <a:latin typeface="HG丸ｺﾞｼｯｸM-PRO" panose="020F0600000000000000" pitchFamily="50" charset="-128"/>
              <a:ea typeface="HG丸ｺﾞｼｯｸM-PRO" panose="020F0600000000000000" pitchFamily="50" charset="-128"/>
              <a:cs typeface="ＭＳ Ｐゴシック" panose="020B0600070205080204" pitchFamily="50" charset="-128"/>
            </a:endParaRPr>
          </a:p>
          <a:p>
            <a:endParaRPr lang="en-US" altLang="ja-JP" sz="2000" b="1" dirty="0">
              <a:solidFill>
                <a:schemeClr val="bg1"/>
              </a:solidFill>
              <a:latin typeface="HG丸ｺﾞｼｯｸM-PRO" panose="020F0600000000000000" pitchFamily="50" charset="-128"/>
              <a:ea typeface="HG丸ｺﾞｼｯｸM-PRO" panose="020F0600000000000000" pitchFamily="50" charset="-128"/>
            </a:endParaRPr>
          </a:p>
          <a:p>
            <a:r>
              <a:rPr lang="en-US" altLang="ja-JP" sz="2000" b="1" dirty="0">
                <a:solidFill>
                  <a:schemeClr val="bg1"/>
                </a:solidFill>
                <a:latin typeface="HG丸ｺﾞｼｯｸM-PRO" panose="020F0600000000000000" pitchFamily="50" charset="-128"/>
                <a:ea typeface="HG丸ｺﾞｼｯｸM-PRO" panose="020F0600000000000000" pitchFamily="50" charset="-128"/>
              </a:rPr>
              <a:t>OSI : Academics PI</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ライセンスの提供</a:t>
            </a:r>
            <a:r>
              <a:rPr lang="en-US" altLang="ja-JP" sz="2000" b="1" dirty="0">
                <a:solidFill>
                  <a:schemeClr val="bg1"/>
                </a:solidFill>
                <a:latin typeface="HG丸ｺﾞｼｯｸM-PRO" panose="020F0600000000000000" pitchFamily="50" charset="-128"/>
                <a:ea typeface="HG丸ｺﾞｼｯｸM-PRO" panose="020F0600000000000000" pitchFamily="50" charset="-128"/>
              </a:rPr>
              <a:t> &gt; </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停滞している</a:t>
            </a:r>
            <a:r>
              <a:rPr lang="en-US" altLang="ja-JP" sz="2000" b="1" dirty="0" err="1">
                <a:solidFill>
                  <a:schemeClr val="bg1"/>
                </a:solidFill>
                <a:latin typeface="HG丸ｺﾞｼｯｸM-PRO" panose="020F0600000000000000" pitchFamily="50" charset="-128"/>
                <a:ea typeface="HG丸ｺﾞｼｯｸM-PRO" panose="020F0600000000000000" pitchFamily="50" charset="-128"/>
              </a:rPr>
              <a:t>iPNT</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の</a:t>
            </a:r>
            <a:r>
              <a:rPr lang="en-US" altLang="ja-JP" sz="2000" b="1" dirty="0">
                <a:solidFill>
                  <a:schemeClr val="bg1"/>
                </a:solidFill>
                <a:latin typeface="HG丸ｺﾞｼｯｸM-PRO" panose="020F0600000000000000" pitchFamily="50" charset="-128"/>
                <a:ea typeface="HG丸ｺﾞｼｯｸM-PRO" panose="020F0600000000000000" pitchFamily="50" charset="-128"/>
              </a:rPr>
              <a:t>Live Demo</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の環境を素早く提供して、世界に向けて発信する場とし、</a:t>
            </a:r>
            <a:r>
              <a:rPr lang="en-US" altLang="ja-JP" sz="2000" b="1" dirty="0">
                <a:solidFill>
                  <a:schemeClr val="bg1"/>
                </a:solidFill>
                <a:latin typeface="HG丸ｺﾞｼｯｸM-PRO" panose="020F0600000000000000" pitchFamily="50" charset="-128"/>
                <a:ea typeface="HG丸ｺﾞｼｯｸM-PRO" panose="020F0600000000000000" pitchFamily="50" charset="-128"/>
              </a:rPr>
              <a:t>PI System </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の</a:t>
            </a:r>
            <a:r>
              <a:rPr lang="en-US" altLang="ja-JP" sz="2000" b="1" dirty="0">
                <a:solidFill>
                  <a:schemeClr val="bg1"/>
                </a:solidFill>
                <a:latin typeface="HG丸ｺﾞｼｯｸM-PRO" panose="020F0600000000000000" pitchFamily="50" charset="-128"/>
                <a:ea typeface="HG丸ｺﾞｼｯｸM-PRO" panose="020F0600000000000000" pitchFamily="50" charset="-128"/>
              </a:rPr>
              <a:t>PR</a:t>
            </a:r>
            <a:r>
              <a:rPr lang="ja-JP" altLang="ja-JP" sz="2000" b="1" dirty="0">
                <a:solidFill>
                  <a:schemeClr val="bg1"/>
                </a:solidFill>
                <a:latin typeface="HG丸ｺﾞｼｯｸM-PRO" panose="020F0600000000000000" pitchFamily="50" charset="-128"/>
                <a:ea typeface="HG丸ｺﾞｼｯｸM-PRO" panose="020F0600000000000000" pitchFamily="50" charset="-128"/>
              </a:rPr>
              <a:t>効果を</a:t>
            </a:r>
            <a:r>
              <a:rPr lang="ja-JP" altLang="ja-JP" sz="2000" b="1" dirty="0" smtClean="0">
                <a:solidFill>
                  <a:schemeClr val="bg1"/>
                </a:solidFill>
                <a:latin typeface="HG丸ｺﾞｼｯｸM-PRO" panose="020F0600000000000000" pitchFamily="50" charset="-128"/>
                <a:ea typeface="HG丸ｺﾞｼｯｸM-PRO" panose="020F0600000000000000" pitchFamily="50" charset="-128"/>
              </a:rPr>
              <a:t>狙う</a:t>
            </a:r>
            <a:r>
              <a:rPr lang="ja-JP" altLang="en-US" sz="2000" b="1" dirty="0" smtClean="0">
                <a:solidFill>
                  <a:schemeClr val="bg1"/>
                </a:solidFill>
                <a:latin typeface="HG丸ｺﾞｼｯｸM-PRO" panose="020F0600000000000000" pitchFamily="50" charset="-128"/>
                <a:ea typeface="HG丸ｺﾞｼｯｸM-PRO" panose="020F0600000000000000" pitchFamily="50" charset="-128"/>
              </a:rPr>
              <a:t>。</a:t>
            </a:r>
            <a:endParaRPr lang="ja-JP" altLang="en-US" sz="2000" b="1" dirty="0">
              <a:solidFill>
                <a:schemeClr val="bg1"/>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6338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2994718-6615-45FB-A98A-2D119A679718}"/>
              </a:ext>
            </a:extLst>
          </p:cNvPr>
          <p:cNvSpPr txBox="1"/>
          <p:nvPr/>
        </p:nvSpPr>
        <p:spPr>
          <a:xfrm>
            <a:off x="1819753" y="977265"/>
            <a:ext cx="1787669" cy="415498"/>
          </a:xfrm>
          <a:prstGeom prst="rect">
            <a:avLst/>
          </a:prstGeom>
          <a:noFill/>
        </p:spPr>
        <p:txBody>
          <a:bodyPr wrap="none" rtlCol="0">
            <a:spAutoFit/>
          </a:bodyPr>
          <a:lstStyle/>
          <a:p>
            <a:r>
              <a:rPr lang="en-US" altLang="ja-JP" sz="2100" b="1" dirty="0"/>
              <a:t>IPNT</a:t>
            </a:r>
            <a:r>
              <a:rPr lang="ja-JP" altLang="en-US" sz="2100" b="1" dirty="0"/>
              <a:t>導入概要</a:t>
            </a:r>
          </a:p>
        </p:txBody>
      </p:sp>
      <p:sp>
        <p:nvSpPr>
          <p:cNvPr id="5" name="テキスト ボックス 4">
            <a:extLst>
              <a:ext uri="{FF2B5EF4-FFF2-40B4-BE49-F238E27FC236}">
                <a16:creationId xmlns:a16="http://schemas.microsoft.com/office/drawing/2014/main" id="{F886ED7D-6E80-41C6-8958-54EA2582C3B5}"/>
              </a:ext>
            </a:extLst>
          </p:cNvPr>
          <p:cNvSpPr txBox="1"/>
          <p:nvPr/>
        </p:nvSpPr>
        <p:spPr>
          <a:xfrm>
            <a:off x="1942624" y="1400175"/>
            <a:ext cx="7704160" cy="300082"/>
          </a:xfrm>
          <a:prstGeom prst="rect">
            <a:avLst/>
          </a:prstGeom>
          <a:noFill/>
        </p:spPr>
        <p:txBody>
          <a:bodyPr wrap="none" rtlCol="0">
            <a:spAutoFit/>
          </a:bodyPr>
          <a:lstStyle/>
          <a:p>
            <a:r>
              <a:rPr lang="ja-JP" altLang="en-US" sz="1350" dirty="0">
                <a:latin typeface="Meiryo UI" panose="020B0604030504040204" pitchFamily="50" charset="-128"/>
                <a:ea typeface="Meiryo UI" panose="020B0604030504040204" pitchFamily="50" charset="-128"/>
              </a:rPr>
              <a:t>●　臨海ハブ拠点（議事工場）に</a:t>
            </a:r>
            <a:r>
              <a:rPr lang="en-US" altLang="ja-JP" sz="1350" dirty="0">
                <a:latin typeface="Meiryo UI" panose="020B0604030504040204" pitchFamily="50" charset="-128"/>
                <a:ea typeface="Meiryo UI" panose="020B0604030504040204" pitchFamily="50" charset="-128"/>
              </a:rPr>
              <a:t>IPNT</a:t>
            </a:r>
            <a:r>
              <a:rPr lang="ja-JP" altLang="en-US" sz="1350" dirty="0">
                <a:latin typeface="Meiryo UI" panose="020B0604030504040204" pitchFamily="50" charset="-128"/>
                <a:ea typeface="Meiryo UI" panose="020B0604030504040204" pitchFamily="50" charset="-128"/>
              </a:rPr>
              <a:t>システム導入　　１</a:t>
            </a:r>
            <a:r>
              <a:rPr lang="en-US" altLang="ja-JP" sz="1350" dirty="0">
                <a:latin typeface="Meiryo UI" panose="020B0604030504040204" pitchFamily="50" charset="-128"/>
                <a:ea typeface="Meiryo UI" panose="020B0604030504040204" pitchFamily="50" charset="-128"/>
              </a:rPr>
              <a:t>F:</a:t>
            </a:r>
            <a:r>
              <a:rPr lang="ja-JP" altLang="en-US" sz="1350" dirty="0">
                <a:latin typeface="Meiryo UI" panose="020B0604030504040204" pitchFamily="50" charset="-128"/>
                <a:ea typeface="Meiryo UI" panose="020B0604030504040204" pitchFamily="50" charset="-128"/>
              </a:rPr>
              <a:t>１０基</a:t>
            </a:r>
            <a:r>
              <a:rPr lang="en-US" altLang="ja-JP" sz="1350" dirty="0">
                <a:latin typeface="Meiryo UI" panose="020B0604030504040204" pitchFamily="50" charset="-128"/>
                <a:ea typeface="Meiryo UI" panose="020B0604030504040204" pitchFamily="50" charset="-128"/>
              </a:rPr>
              <a:t>(</a:t>
            </a:r>
            <a:r>
              <a:rPr lang="ja-JP" altLang="en-US" sz="1350" dirty="0">
                <a:latin typeface="Meiryo UI" panose="020B0604030504040204" pitchFamily="50" charset="-128"/>
                <a:ea typeface="Meiryo UI" panose="020B0604030504040204" pitchFamily="50" charset="-128"/>
              </a:rPr>
              <a:t>工場部）　２</a:t>
            </a:r>
            <a:r>
              <a:rPr lang="en-US" altLang="ja-JP" sz="1350" dirty="0">
                <a:latin typeface="Meiryo UI" panose="020B0604030504040204" pitchFamily="50" charset="-128"/>
                <a:ea typeface="Meiryo UI" panose="020B0604030504040204" pitchFamily="50" charset="-128"/>
              </a:rPr>
              <a:t>F</a:t>
            </a:r>
            <a:r>
              <a:rPr lang="ja-JP" altLang="en-US" sz="1350" dirty="0">
                <a:latin typeface="Meiryo UI" panose="020B0604030504040204" pitchFamily="50" charset="-128"/>
                <a:ea typeface="Meiryo UI" panose="020B0604030504040204" pitchFamily="50" charset="-128"/>
              </a:rPr>
              <a:t>：２基（コンビニ部）</a:t>
            </a:r>
          </a:p>
        </p:txBody>
      </p:sp>
      <p:sp>
        <p:nvSpPr>
          <p:cNvPr id="6" name="テキスト ボックス 5">
            <a:extLst>
              <a:ext uri="{FF2B5EF4-FFF2-40B4-BE49-F238E27FC236}">
                <a16:creationId xmlns:a16="http://schemas.microsoft.com/office/drawing/2014/main" id="{3174D8DE-D2BB-4F47-914B-62C885FC807C}"/>
              </a:ext>
            </a:extLst>
          </p:cNvPr>
          <p:cNvSpPr txBox="1"/>
          <p:nvPr/>
        </p:nvSpPr>
        <p:spPr>
          <a:xfrm>
            <a:off x="1949769" y="1818799"/>
            <a:ext cx="5192447" cy="300082"/>
          </a:xfrm>
          <a:prstGeom prst="rect">
            <a:avLst/>
          </a:prstGeom>
          <a:noFill/>
        </p:spPr>
        <p:txBody>
          <a:bodyPr wrap="none" rtlCol="0">
            <a:spAutoFit/>
          </a:bodyPr>
          <a:lstStyle/>
          <a:p>
            <a:r>
              <a:rPr lang="ja-JP" altLang="en-US" sz="1350" dirty="0">
                <a:latin typeface="Meiryo UI" panose="020B0604030504040204" pitchFamily="50" charset="-128"/>
                <a:ea typeface="Meiryo UI" panose="020B0604030504040204" pitchFamily="50" charset="-128"/>
              </a:rPr>
              <a:t>●　納入スケージュール　　</a:t>
            </a:r>
            <a:r>
              <a:rPr lang="en-US" altLang="ja-JP" sz="1350" dirty="0">
                <a:latin typeface="Meiryo UI" panose="020B0604030504040204" pitchFamily="50" charset="-128"/>
                <a:ea typeface="Meiryo UI" panose="020B0604030504040204" pitchFamily="50" charset="-128"/>
              </a:rPr>
              <a:t>1</a:t>
            </a:r>
            <a:r>
              <a:rPr lang="ja-JP" altLang="en-US" sz="1350" dirty="0">
                <a:latin typeface="Meiryo UI" panose="020B0604030504040204" pitchFamily="50" charset="-128"/>
                <a:ea typeface="Meiryo UI" panose="020B0604030504040204" pitchFamily="50" charset="-128"/>
              </a:rPr>
              <a:t>月設置工事　　　　</a:t>
            </a:r>
            <a:r>
              <a:rPr lang="en-US" altLang="ja-JP" sz="1350" dirty="0">
                <a:latin typeface="Meiryo UI" panose="020B0604030504040204" pitchFamily="50" charset="-128"/>
                <a:ea typeface="Meiryo UI" panose="020B0604030504040204" pitchFamily="50" charset="-128"/>
              </a:rPr>
              <a:t>2019</a:t>
            </a:r>
            <a:r>
              <a:rPr lang="ja-JP" altLang="en-US" sz="1350" dirty="0">
                <a:latin typeface="Meiryo UI" panose="020B0604030504040204" pitchFamily="50" charset="-128"/>
                <a:ea typeface="Meiryo UI" panose="020B0604030504040204" pitchFamily="50" charset="-128"/>
              </a:rPr>
              <a:t>年　３月稼働予定</a:t>
            </a:r>
          </a:p>
        </p:txBody>
      </p:sp>
      <p:sp>
        <p:nvSpPr>
          <p:cNvPr id="7" name="テキスト ボックス 6">
            <a:extLst>
              <a:ext uri="{FF2B5EF4-FFF2-40B4-BE49-F238E27FC236}">
                <a16:creationId xmlns:a16="http://schemas.microsoft.com/office/drawing/2014/main" id="{EE181585-9151-4F46-B33A-55C1B3994517}"/>
              </a:ext>
            </a:extLst>
          </p:cNvPr>
          <p:cNvSpPr txBox="1"/>
          <p:nvPr/>
        </p:nvSpPr>
        <p:spPr>
          <a:xfrm>
            <a:off x="1948338" y="2241709"/>
            <a:ext cx="8486776" cy="3416320"/>
          </a:xfrm>
          <a:prstGeom prst="rect">
            <a:avLst/>
          </a:prstGeom>
          <a:noFill/>
        </p:spPr>
        <p:txBody>
          <a:bodyPr wrap="square" rtlCol="0">
            <a:spAutoFit/>
          </a:bodyPr>
          <a:lstStyle/>
          <a:p>
            <a:r>
              <a:rPr lang="ja-JP" altLang="en-US" sz="1350" dirty="0">
                <a:latin typeface="Meiryo UI" panose="020B0604030504040204" pitchFamily="50" charset="-128"/>
                <a:ea typeface="Meiryo UI" panose="020B0604030504040204" pitchFamily="50" charset="-128"/>
              </a:rPr>
              <a:t>●　利活用アプリケーション</a:t>
            </a:r>
            <a:r>
              <a:rPr lang="en-US" altLang="ja-JP" sz="1350" dirty="0">
                <a:latin typeface="Meiryo UI" panose="020B0604030504040204" pitchFamily="50" charset="-128"/>
                <a:ea typeface="Meiryo UI" panose="020B0604030504040204" pitchFamily="50" charset="-128"/>
              </a:rPr>
              <a:t>(</a:t>
            </a:r>
            <a:r>
              <a:rPr lang="ja-JP" altLang="en-US" sz="1350" dirty="0">
                <a:latin typeface="Meiryo UI" panose="020B0604030504040204" pitchFamily="50" charset="-128"/>
                <a:ea typeface="Meiryo UI" panose="020B0604030504040204" pitchFamily="50" charset="-128"/>
              </a:rPr>
              <a:t>案） </a:t>
            </a:r>
            <a:r>
              <a:rPr lang="en-US" altLang="ja-JP" sz="1350" dirty="0">
                <a:latin typeface="Meiryo UI" panose="020B0604030504040204" pitchFamily="50" charset="-128"/>
                <a:ea typeface="Meiryo UI" panose="020B0604030504040204" pitchFamily="50" charset="-128"/>
              </a:rPr>
              <a:t> </a:t>
            </a:r>
          </a:p>
          <a:p>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①　建物ヘルスモニタリングシステム　・ビル</a:t>
            </a:r>
            <a:r>
              <a:rPr lang="en-US" altLang="ja-JP" sz="1350" dirty="0">
                <a:latin typeface="Meiryo UI" panose="020B0604030504040204" pitchFamily="50" charset="-128"/>
                <a:ea typeface="Meiryo UI" panose="020B0604030504040204" pitchFamily="50" charset="-128"/>
              </a:rPr>
              <a:t>PF</a:t>
            </a:r>
            <a:r>
              <a:rPr lang="ja-JP" altLang="en-US" sz="1350" dirty="0">
                <a:latin typeface="Meiryo UI" panose="020B0604030504040204" pitchFamily="50" charset="-128"/>
                <a:ea typeface="Meiryo UI" panose="020B0604030504040204" pitchFamily="50" charset="-128"/>
              </a:rPr>
              <a:t>　</a:t>
            </a:r>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a:t>
            </a:r>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②　５</a:t>
            </a:r>
            <a:r>
              <a:rPr lang="en-US" altLang="ja-JP" sz="1350" dirty="0">
                <a:latin typeface="Meiryo UI" panose="020B0604030504040204" pitchFamily="50" charset="-128"/>
                <a:ea typeface="Meiryo UI" panose="020B0604030504040204" pitchFamily="50" charset="-128"/>
              </a:rPr>
              <a:t>G</a:t>
            </a:r>
            <a:r>
              <a:rPr lang="ja-JP" altLang="en-US" sz="1350" dirty="0">
                <a:latin typeface="Meiryo UI" panose="020B0604030504040204" pitchFamily="50" charset="-128"/>
                <a:ea typeface="Meiryo UI" panose="020B0604030504040204" pitchFamily="50" charset="-128"/>
              </a:rPr>
              <a:t>　屋内基地局　　　　　　　　　　</a:t>
            </a:r>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　５</a:t>
            </a:r>
            <a:r>
              <a:rPr lang="en-US" altLang="ja-JP" sz="1350" dirty="0">
                <a:latin typeface="Meiryo UI" panose="020B0604030504040204" pitchFamily="50" charset="-128"/>
                <a:ea typeface="Meiryo UI" panose="020B0604030504040204" pitchFamily="50" charset="-128"/>
              </a:rPr>
              <a:t>G</a:t>
            </a:r>
            <a:r>
              <a:rPr lang="ja-JP" altLang="en-US" sz="1350" dirty="0">
                <a:latin typeface="Meiryo UI" panose="020B0604030504040204" pitchFamily="50" charset="-128"/>
                <a:ea typeface="Meiryo UI" panose="020B0604030504040204" pitchFamily="50" charset="-128"/>
              </a:rPr>
              <a:t>　アプリケーションの屋内での利用</a:t>
            </a:r>
            <a:endParaRPr lang="en-US" altLang="ja-JP" sz="1350" dirty="0">
              <a:latin typeface="Meiryo UI" panose="020B0604030504040204" pitchFamily="50" charset="-128"/>
              <a:ea typeface="Meiryo UI" panose="020B0604030504040204" pitchFamily="50" charset="-128"/>
            </a:endParaRPr>
          </a:p>
          <a:p>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③　自律移動による小型</a:t>
            </a:r>
            <a:r>
              <a:rPr lang="en-US" altLang="ja-JP" sz="1350" dirty="0">
                <a:latin typeface="Meiryo UI" panose="020B0604030504040204" pitchFamily="50" charset="-128"/>
                <a:ea typeface="Meiryo UI" panose="020B0604030504040204" pitchFamily="50" charset="-128"/>
              </a:rPr>
              <a:t>AGV</a:t>
            </a:r>
            <a:r>
              <a:rPr lang="ja-JP" altLang="en-US" sz="1350" dirty="0">
                <a:latin typeface="Meiryo UI" panose="020B0604030504040204" pitchFamily="50" charset="-128"/>
                <a:ea typeface="Meiryo UI" panose="020B0604030504040204" pitchFamily="50" charset="-128"/>
              </a:rPr>
              <a:t>の稼働（</a:t>
            </a:r>
            <a:r>
              <a:rPr lang="en-US" altLang="ja-JP" sz="1350" dirty="0">
                <a:latin typeface="Meiryo UI" panose="020B0604030504040204" pitchFamily="50" charset="-128"/>
                <a:ea typeface="Meiryo UI" panose="020B0604030504040204" pitchFamily="50" charset="-128"/>
              </a:rPr>
              <a:t>DR</a:t>
            </a:r>
            <a:r>
              <a:rPr lang="ja-JP" altLang="en-US" sz="1350" dirty="0">
                <a:latin typeface="Meiryo UI" panose="020B0604030504040204" pitchFamily="50" charset="-128"/>
                <a:ea typeface="Meiryo UI" panose="020B0604030504040204" pitchFamily="50" charset="-128"/>
              </a:rPr>
              <a:t>移動と位置キャリブレーション）</a:t>
            </a:r>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a:t>
            </a:r>
            <a:endParaRPr lang="en-US" altLang="ja-JP" sz="1350" dirty="0">
              <a:latin typeface="Meiryo UI" panose="020B0604030504040204" pitchFamily="50" charset="-128"/>
              <a:ea typeface="Meiryo UI" panose="020B0604030504040204" pitchFamily="50" charset="-128"/>
            </a:endParaRPr>
          </a:p>
          <a:p>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④　認証（２</a:t>
            </a:r>
            <a:r>
              <a:rPr lang="en-US" altLang="ja-JP" sz="1350" dirty="0">
                <a:latin typeface="Meiryo UI" panose="020B0604030504040204" pitchFamily="50" charset="-128"/>
                <a:ea typeface="Meiryo UI" panose="020B0604030504040204" pitchFamily="50" charset="-128"/>
              </a:rPr>
              <a:t>F</a:t>
            </a:r>
            <a:r>
              <a:rPr lang="ja-JP" altLang="en-US" sz="1350" dirty="0">
                <a:latin typeface="Meiryo UI" panose="020B0604030504040204" pitchFamily="50" charset="-128"/>
                <a:ea typeface="Meiryo UI" panose="020B0604030504040204" pitchFamily="50" charset="-128"/>
              </a:rPr>
              <a:t>コンビニ）　　　　　　　　　　　　</a:t>
            </a:r>
            <a:endParaRPr lang="en-US" altLang="ja-JP" sz="1350" dirty="0">
              <a:latin typeface="Meiryo UI" panose="020B0604030504040204" pitchFamily="50" charset="-128"/>
              <a:ea typeface="Meiryo UI" panose="020B0604030504040204" pitchFamily="50" charset="-128"/>
            </a:endParaRPr>
          </a:p>
          <a:p>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⑤　共通時刻基盤　　・・・</a:t>
            </a:r>
            <a:r>
              <a:rPr lang="en-US" altLang="ja-JP" sz="1350" dirty="0">
                <a:latin typeface="Meiryo UI" panose="020B0604030504040204" pitchFamily="50" charset="-128"/>
                <a:ea typeface="Meiryo UI" panose="020B0604030504040204" pitchFamily="50" charset="-128"/>
              </a:rPr>
              <a:t>PI</a:t>
            </a:r>
            <a:r>
              <a:rPr lang="ja-JP" altLang="en-US" sz="1350" dirty="0">
                <a:latin typeface="Meiryo UI" panose="020B0604030504040204" pitchFamily="50" charset="-128"/>
                <a:ea typeface="Meiryo UI" panose="020B0604030504040204" pitchFamily="50" charset="-128"/>
              </a:rPr>
              <a:t>ベース　　</a:t>
            </a:r>
            <a:endParaRPr lang="en-US" altLang="ja-JP" sz="1350" dirty="0">
              <a:solidFill>
                <a:srgbClr val="FF0000"/>
              </a:solidFill>
              <a:latin typeface="Meiryo UI" panose="020B0604030504040204" pitchFamily="50" charset="-128"/>
              <a:ea typeface="Meiryo UI" panose="020B0604030504040204" pitchFamily="50" charset="-128"/>
            </a:endParaRPr>
          </a:p>
          <a:p>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a:t>
            </a:r>
            <a:endParaRPr lang="en-US" altLang="ja-JP" sz="1350" dirty="0">
              <a:latin typeface="Meiryo UI" panose="020B0604030504040204" pitchFamily="50" charset="-128"/>
              <a:ea typeface="Meiryo UI" panose="020B0604030504040204" pitchFamily="50" charset="-128"/>
            </a:endParaRPr>
          </a:p>
          <a:p>
            <a:r>
              <a:rPr lang="ja-JP" altLang="en-US" sz="1350" dirty="0">
                <a:latin typeface="Meiryo UI" panose="020B0604030504040204" pitchFamily="50" charset="-128"/>
                <a:ea typeface="Meiryo UI" panose="020B0604030504040204" pitchFamily="50" charset="-128"/>
              </a:rPr>
              <a:t>　　</a:t>
            </a:r>
            <a:endParaRPr lang="en-US" altLang="ja-JP" sz="135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1FBCC1D-5487-4BCC-A75F-F6195D947227}"/>
              </a:ext>
            </a:extLst>
          </p:cNvPr>
          <p:cNvSpPr txBox="1"/>
          <p:nvPr/>
        </p:nvSpPr>
        <p:spPr>
          <a:xfrm>
            <a:off x="2757630" y="5288907"/>
            <a:ext cx="5569153" cy="300082"/>
          </a:xfrm>
          <a:prstGeom prst="rect">
            <a:avLst/>
          </a:prstGeom>
          <a:noFill/>
        </p:spPr>
        <p:txBody>
          <a:bodyPr wrap="none" rtlCol="0">
            <a:spAutoFit/>
          </a:bodyPr>
          <a:lstStyle/>
          <a:p>
            <a:r>
              <a:rPr lang="ja-JP" altLang="en-US" sz="1350" dirty="0"/>
              <a:t>成果を</a:t>
            </a:r>
            <a:r>
              <a:rPr lang="en-US" altLang="ja-JP" sz="1350" dirty="0"/>
              <a:t>OSI-Soft</a:t>
            </a:r>
            <a:r>
              <a:rPr lang="ja-JP" altLang="en-US" sz="1350" dirty="0"/>
              <a:t>　　</a:t>
            </a:r>
            <a:r>
              <a:rPr lang="en-US" altLang="ja-JP" sz="1350" dirty="0"/>
              <a:t>2019</a:t>
            </a:r>
            <a:r>
              <a:rPr lang="ja-JP" altLang="en-US" sz="1350" dirty="0"/>
              <a:t> </a:t>
            </a:r>
            <a:r>
              <a:rPr lang="en-US" altLang="ja-JP" sz="1350" dirty="0"/>
              <a:t>9</a:t>
            </a:r>
            <a:r>
              <a:rPr lang="ja-JP" altLang="en-US" sz="1350" dirty="0"/>
              <a:t>月　欧州　ユーザーカンファレンスで発表を計画中</a:t>
            </a:r>
          </a:p>
        </p:txBody>
      </p:sp>
      <p:pic>
        <p:nvPicPr>
          <p:cNvPr id="3" name="図 2">
            <a:extLst>
              <a:ext uri="{FF2B5EF4-FFF2-40B4-BE49-F238E27FC236}">
                <a16:creationId xmlns:a16="http://schemas.microsoft.com/office/drawing/2014/main" id="{9AF475EE-57FF-4AFB-ABEB-44ECEB566100}"/>
              </a:ext>
            </a:extLst>
          </p:cNvPr>
          <p:cNvPicPr>
            <a:picLocks noChangeAspect="1"/>
          </p:cNvPicPr>
          <p:nvPr/>
        </p:nvPicPr>
        <p:blipFill>
          <a:blip r:embed="rId2"/>
          <a:stretch>
            <a:fillRect/>
          </a:stretch>
        </p:blipFill>
        <p:spPr>
          <a:xfrm>
            <a:off x="1524000" y="1004197"/>
            <a:ext cx="9144000" cy="4849606"/>
          </a:xfrm>
          <a:prstGeom prst="rect">
            <a:avLst/>
          </a:prstGeom>
        </p:spPr>
      </p:pic>
      <p:sp>
        <p:nvSpPr>
          <p:cNvPr id="8" name="楕円 7">
            <a:extLst>
              <a:ext uri="{FF2B5EF4-FFF2-40B4-BE49-F238E27FC236}">
                <a16:creationId xmlns:a16="http://schemas.microsoft.com/office/drawing/2014/main" id="{E5308161-B467-4CA1-934A-227E1800F4D1}"/>
              </a:ext>
            </a:extLst>
          </p:cNvPr>
          <p:cNvSpPr/>
          <p:nvPr/>
        </p:nvSpPr>
        <p:spPr>
          <a:xfrm>
            <a:off x="7552964" y="4998094"/>
            <a:ext cx="3055716" cy="7827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89512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楕円 38">
            <a:extLst>
              <a:ext uri="{FF2B5EF4-FFF2-40B4-BE49-F238E27FC236}">
                <a16:creationId xmlns:a16="http://schemas.microsoft.com/office/drawing/2014/main" id="{B9874AE5-7CB3-4B49-A9E4-7AD8AC751CF5}"/>
              </a:ext>
            </a:extLst>
          </p:cNvPr>
          <p:cNvSpPr/>
          <p:nvPr/>
        </p:nvSpPr>
        <p:spPr>
          <a:xfrm>
            <a:off x="6447053" y="2238236"/>
            <a:ext cx="4016233" cy="263881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p>
        </p:txBody>
      </p:sp>
      <p:pic>
        <p:nvPicPr>
          <p:cNvPr id="15" name="図 14">
            <a:extLst>
              <a:ext uri="{FF2B5EF4-FFF2-40B4-BE49-F238E27FC236}">
                <a16:creationId xmlns:a16="http://schemas.microsoft.com/office/drawing/2014/main" id="{0615014B-34A8-4EA9-A246-9C2534822499}"/>
              </a:ext>
            </a:extLst>
          </p:cNvPr>
          <p:cNvPicPr>
            <a:picLocks noChangeAspect="1"/>
          </p:cNvPicPr>
          <p:nvPr/>
        </p:nvPicPr>
        <p:blipFill>
          <a:blip r:embed="rId2"/>
          <a:stretch>
            <a:fillRect/>
          </a:stretch>
        </p:blipFill>
        <p:spPr>
          <a:xfrm>
            <a:off x="1413427" y="1074420"/>
            <a:ext cx="6335513" cy="5566154"/>
          </a:xfrm>
          <a:prstGeom prst="rect">
            <a:avLst/>
          </a:prstGeom>
        </p:spPr>
      </p:pic>
      <p:sp>
        <p:nvSpPr>
          <p:cNvPr id="19" name="テキスト ボックス 18">
            <a:extLst>
              <a:ext uri="{FF2B5EF4-FFF2-40B4-BE49-F238E27FC236}">
                <a16:creationId xmlns:a16="http://schemas.microsoft.com/office/drawing/2014/main" id="{C2EE0AA7-75E4-4ADD-BB98-C1725951D277}"/>
              </a:ext>
            </a:extLst>
          </p:cNvPr>
          <p:cNvSpPr txBox="1"/>
          <p:nvPr/>
        </p:nvSpPr>
        <p:spPr>
          <a:xfrm>
            <a:off x="2933566" y="6293198"/>
            <a:ext cx="1322798" cy="338554"/>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スマートシティ</a:t>
            </a:r>
          </a:p>
        </p:txBody>
      </p:sp>
      <p:sp>
        <p:nvSpPr>
          <p:cNvPr id="31" name="テキスト ボックス 30">
            <a:extLst>
              <a:ext uri="{FF2B5EF4-FFF2-40B4-BE49-F238E27FC236}">
                <a16:creationId xmlns:a16="http://schemas.microsoft.com/office/drawing/2014/main" id="{89A79553-8F9F-483F-9BB4-9C35134B09AB}"/>
              </a:ext>
            </a:extLst>
          </p:cNvPr>
          <p:cNvSpPr txBox="1"/>
          <p:nvPr/>
        </p:nvSpPr>
        <p:spPr>
          <a:xfrm>
            <a:off x="8938220" y="4712934"/>
            <a:ext cx="1473480" cy="369332"/>
          </a:xfrm>
          <a:prstGeom prst="rect">
            <a:avLst/>
          </a:prstGeom>
          <a:noFill/>
        </p:spPr>
        <p:txBody>
          <a:bodyPr wrap="none" rtlCol="0">
            <a:spAutoFit/>
          </a:bodyPr>
          <a:lstStyle/>
          <a:p>
            <a:r>
              <a:rPr lang="en-US" altLang="ja-JP" b="1" dirty="0">
                <a:latin typeface="Meiryo UI" panose="020B0604030504040204" pitchFamily="50" charset="-128"/>
                <a:ea typeface="Meiryo UI" panose="020B0604030504040204" pitchFamily="50" charset="-128"/>
              </a:rPr>
              <a:t>IPN</a:t>
            </a:r>
            <a:r>
              <a:rPr lang="en-US" altLang="ja-JP" b="1" dirty="0">
                <a:solidFill>
                  <a:srgbClr val="FF0000"/>
                </a:solidFill>
                <a:latin typeface="Meiryo UI" panose="020B0604030504040204" pitchFamily="50" charset="-128"/>
                <a:ea typeface="Meiryo UI" panose="020B0604030504040204" pitchFamily="50" charset="-128"/>
              </a:rPr>
              <a:t>T</a:t>
            </a:r>
            <a:r>
              <a:rPr lang="ja-JP" altLang="en-US" b="1" dirty="0">
                <a:latin typeface="Meiryo UI" panose="020B0604030504040204" pitchFamily="50" charset="-128"/>
                <a:ea typeface="Meiryo UI" panose="020B0604030504040204" pitchFamily="50" charset="-128"/>
              </a:rPr>
              <a:t>の特徴</a:t>
            </a:r>
          </a:p>
        </p:txBody>
      </p:sp>
      <p:pic>
        <p:nvPicPr>
          <p:cNvPr id="26" name="図 25">
            <a:extLst>
              <a:ext uri="{FF2B5EF4-FFF2-40B4-BE49-F238E27FC236}">
                <a16:creationId xmlns:a16="http://schemas.microsoft.com/office/drawing/2014/main" id="{BB7F1C0D-DA21-4225-A9AA-76C17FDECD7C}"/>
              </a:ext>
            </a:extLst>
          </p:cNvPr>
          <p:cNvPicPr>
            <a:picLocks noChangeAspect="1"/>
          </p:cNvPicPr>
          <p:nvPr/>
        </p:nvPicPr>
        <p:blipFill>
          <a:blip r:embed="rId3"/>
          <a:stretch>
            <a:fillRect/>
          </a:stretch>
        </p:blipFill>
        <p:spPr>
          <a:xfrm>
            <a:off x="8932778" y="5076967"/>
            <a:ext cx="1570812" cy="1412094"/>
          </a:xfrm>
          <a:prstGeom prst="rect">
            <a:avLst/>
          </a:prstGeom>
          <a:ln>
            <a:solidFill>
              <a:schemeClr val="tx1"/>
            </a:solidFill>
          </a:ln>
        </p:spPr>
      </p:pic>
      <p:sp>
        <p:nvSpPr>
          <p:cNvPr id="46" name="テキスト ボックス 45">
            <a:extLst>
              <a:ext uri="{FF2B5EF4-FFF2-40B4-BE49-F238E27FC236}">
                <a16:creationId xmlns:a16="http://schemas.microsoft.com/office/drawing/2014/main" id="{CC38F98D-3609-4ECC-8270-1694BFF9FF2D}"/>
              </a:ext>
            </a:extLst>
          </p:cNvPr>
          <p:cNvSpPr txBox="1"/>
          <p:nvPr/>
        </p:nvSpPr>
        <p:spPr>
          <a:xfrm>
            <a:off x="3948185" y="3"/>
            <a:ext cx="3998210" cy="646331"/>
          </a:xfrm>
          <a:prstGeom prst="rect">
            <a:avLst/>
          </a:prstGeom>
          <a:noFill/>
        </p:spPr>
        <p:txBody>
          <a:bodyPr wrap="none" rtlCol="0">
            <a:spAutoFit/>
          </a:bodyPr>
          <a:lstStyle/>
          <a:p>
            <a:r>
              <a:rPr lang="ja-JP" altLang="en-US" sz="3600" b="1" dirty="0">
                <a:solidFill>
                  <a:schemeClr val="tx2"/>
                </a:solidFill>
                <a:latin typeface="Meiryo UI" panose="020B0604030504040204" pitchFamily="50" charset="-128"/>
                <a:ea typeface="Meiryo UI" panose="020B0604030504040204" pitchFamily="50" charset="-128"/>
              </a:rPr>
              <a:t>製造現場での</a:t>
            </a:r>
            <a:r>
              <a:rPr lang="en-US" altLang="ja-JP" sz="3600" b="1" dirty="0" err="1">
                <a:solidFill>
                  <a:schemeClr val="tx2"/>
                </a:solidFill>
                <a:latin typeface="Meiryo UI" panose="020B0604030504040204" pitchFamily="50" charset="-128"/>
                <a:ea typeface="Meiryo UI" panose="020B0604030504040204" pitchFamily="50" charset="-128"/>
              </a:rPr>
              <a:t>iPNT</a:t>
            </a:r>
            <a:endParaRPr lang="ja-JP" altLang="en-US" sz="4000" b="1" dirty="0">
              <a:solidFill>
                <a:schemeClr val="tx2"/>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78D21F6C-23F2-41E5-8511-129E316FE0A9}"/>
              </a:ext>
            </a:extLst>
          </p:cNvPr>
          <p:cNvSpPr txBox="1"/>
          <p:nvPr/>
        </p:nvSpPr>
        <p:spPr>
          <a:xfrm>
            <a:off x="7086903" y="2630760"/>
            <a:ext cx="2723823" cy="738664"/>
          </a:xfrm>
          <a:prstGeom prst="rect">
            <a:avLst/>
          </a:prstGeom>
          <a:noFill/>
        </p:spPr>
        <p:txBody>
          <a:bodyPr wrap="none" rtlCol="0">
            <a:spAutoFit/>
          </a:bodyPr>
          <a:lstStyle/>
          <a:p>
            <a:pPr algn="ctr"/>
            <a:r>
              <a:rPr lang="ja-JP" altLang="en-US" sz="2400" b="1" dirty="0">
                <a:solidFill>
                  <a:srgbClr val="C00000"/>
                </a:solidFill>
                <a:effectLst>
                  <a:outerShdw blurRad="38100" dist="38100" dir="2700000" algn="tl">
                    <a:srgbClr val="000000">
                      <a:alpha val="43137"/>
                    </a:srgbClr>
                  </a:outerShdw>
                </a:effectLst>
              </a:rPr>
              <a:t>屋内市場での展開</a:t>
            </a:r>
            <a:endParaRPr lang="en-US" altLang="ja-JP" sz="2400" b="1" dirty="0">
              <a:solidFill>
                <a:srgbClr val="C00000"/>
              </a:solidFill>
              <a:effectLst>
                <a:outerShdw blurRad="38100" dist="38100" dir="2700000" algn="tl">
                  <a:srgbClr val="000000">
                    <a:alpha val="43137"/>
                  </a:srgbClr>
                </a:outerShdw>
              </a:effectLst>
            </a:endParaRPr>
          </a:p>
          <a:p>
            <a:pPr algn="ctr"/>
            <a:r>
              <a:rPr lang="ja-JP" altLang="en-US" b="1" dirty="0">
                <a:latin typeface="Meiryo UI" panose="020B0604030504040204" pitchFamily="50" charset="-128"/>
                <a:ea typeface="Meiryo UI" panose="020B0604030504040204" pitchFamily="50" charset="-128"/>
              </a:rPr>
              <a:t>（新市場＝屋内割合大）</a:t>
            </a:r>
          </a:p>
        </p:txBody>
      </p:sp>
      <p:sp>
        <p:nvSpPr>
          <p:cNvPr id="2" name="二等辺三角形 1">
            <a:extLst>
              <a:ext uri="{FF2B5EF4-FFF2-40B4-BE49-F238E27FC236}">
                <a16:creationId xmlns:a16="http://schemas.microsoft.com/office/drawing/2014/main" id="{9206B56A-C440-4FCF-8AE9-206A6121E84C}"/>
              </a:ext>
            </a:extLst>
          </p:cNvPr>
          <p:cNvSpPr/>
          <p:nvPr/>
        </p:nvSpPr>
        <p:spPr>
          <a:xfrm>
            <a:off x="8064724" y="3494519"/>
            <a:ext cx="795528" cy="685800"/>
          </a:xfrm>
          <a:prstGeom prst="triangl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3" name="正方形/長方形 2">
            <a:extLst>
              <a:ext uri="{FF2B5EF4-FFF2-40B4-BE49-F238E27FC236}">
                <a16:creationId xmlns:a16="http://schemas.microsoft.com/office/drawing/2014/main" id="{84AA5CF4-7C11-481A-B606-C44D3D3F3053}"/>
              </a:ext>
            </a:extLst>
          </p:cNvPr>
          <p:cNvSpPr/>
          <p:nvPr/>
        </p:nvSpPr>
        <p:spPr>
          <a:xfrm>
            <a:off x="8404769" y="4137459"/>
            <a:ext cx="120015" cy="7715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30" name="テキスト ボックス 29">
            <a:extLst>
              <a:ext uri="{FF2B5EF4-FFF2-40B4-BE49-F238E27FC236}">
                <a16:creationId xmlns:a16="http://schemas.microsoft.com/office/drawing/2014/main" id="{1B42D0CD-C09E-4F4A-8AE2-C116854053BC}"/>
              </a:ext>
            </a:extLst>
          </p:cNvPr>
          <p:cNvSpPr txBox="1"/>
          <p:nvPr/>
        </p:nvSpPr>
        <p:spPr>
          <a:xfrm>
            <a:off x="7767371" y="3714236"/>
            <a:ext cx="1913729" cy="276999"/>
          </a:xfrm>
          <a:prstGeom prst="rect">
            <a:avLst/>
          </a:prstGeom>
          <a:noFill/>
        </p:spPr>
        <p:txBody>
          <a:bodyPr wrap="none" rtlCol="0">
            <a:spAutoFit/>
          </a:bodyPr>
          <a:lstStyle/>
          <a:p>
            <a:r>
              <a:rPr lang="ja-JP" altLang="en-US" sz="1200" b="1" dirty="0">
                <a:solidFill>
                  <a:schemeClr val="tx1">
                    <a:lumMod val="50000"/>
                    <a:lumOff val="50000"/>
                  </a:schemeClr>
                </a:solidFill>
                <a:latin typeface="Meiryo UI" panose="020B0604030504040204" pitchFamily="50" charset="-128"/>
                <a:ea typeface="Meiryo UI" panose="020B0604030504040204" pitchFamily="50" charset="-128"/>
              </a:rPr>
              <a:t>屋内での</a:t>
            </a:r>
            <a:r>
              <a:rPr lang="en-US" altLang="ja-JP" sz="1200" b="1" dirty="0">
                <a:solidFill>
                  <a:schemeClr val="tx1">
                    <a:lumMod val="50000"/>
                    <a:lumOff val="50000"/>
                  </a:schemeClr>
                </a:solidFill>
                <a:latin typeface="Meiryo UI" panose="020B0604030504040204" pitchFamily="50" charset="-128"/>
                <a:ea typeface="Meiryo UI" panose="020B0604030504040204" pitchFamily="50" charset="-128"/>
              </a:rPr>
              <a:t>GNSS</a:t>
            </a:r>
            <a:r>
              <a:rPr lang="ja-JP" altLang="en-US" sz="1200" b="1" dirty="0">
                <a:solidFill>
                  <a:schemeClr val="tx1">
                    <a:lumMod val="50000"/>
                    <a:lumOff val="50000"/>
                  </a:schemeClr>
                </a:solidFill>
                <a:latin typeface="Meiryo UI" panose="020B0604030504040204" pitchFamily="50" charset="-128"/>
                <a:ea typeface="Meiryo UI" panose="020B0604030504040204" pitchFamily="50" charset="-128"/>
              </a:rPr>
              <a:t>データ送信</a:t>
            </a:r>
          </a:p>
        </p:txBody>
      </p:sp>
      <p:sp>
        <p:nvSpPr>
          <p:cNvPr id="5" name="テキスト ボックス 4">
            <a:extLst>
              <a:ext uri="{FF2B5EF4-FFF2-40B4-BE49-F238E27FC236}">
                <a16:creationId xmlns:a16="http://schemas.microsoft.com/office/drawing/2014/main" id="{BC52E1FE-725A-4A1D-81DC-407F136B0D25}"/>
              </a:ext>
            </a:extLst>
          </p:cNvPr>
          <p:cNvSpPr txBox="1"/>
          <p:nvPr/>
        </p:nvSpPr>
        <p:spPr>
          <a:xfrm>
            <a:off x="7887562" y="4231754"/>
            <a:ext cx="1723549" cy="415498"/>
          </a:xfrm>
          <a:prstGeom prst="rect">
            <a:avLst/>
          </a:prstGeom>
          <a:noFill/>
        </p:spPr>
        <p:txBody>
          <a:bodyPr wrap="none" rtlCol="0">
            <a:spAutoFit/>
          </a:bodyPr>
          <a:lstStyle/>
          <a:p>
            <a:r>
              <a:rPr lang="ja-JP" altLang="en-US" sz="1050" b="1" dirty="0"/>
              <a:t>　</a:t>
            </a:r>
            <a:r>
              <a:rPr lang="en-US" altLang="ja-JP" sz="1050" b="1" dirty="0"/>
              <a:t>GNSS</a:t>
            </a:r>
            <a:r>
              <a:rPr lang="ja-JP" altLang="en-US" sz="1050" b="1" dirty="0"/>
              <a:t>受信機</a:t>
            </a:r>
            <a:endParaRPr lang="en-US" altLang="ja-JP" sz="1050" b="1" dirty="0"/>
          </a:p>
          <a:p>
            <a:r>
              <a:rPr lang="ja-JP" altLang="en-US" sz="1050" b="1" i="1" dirty="0">
                <a:solidFill>
                  <a:srgbClr val="C00000"/>
                </a:solidFill>
              </a:rPr>
              <a:t>屋内でも利用が可能になる</a:t>
            </a:r>
            <a:endParaRPr lang="en-US" altLang="ja-JP" sz="1050" b="1" i="1" dirty="0">
              <a:solidFill>
                <a:srgbClr val="C00000"/>
              </a:solidFill>
            </a:endParaRPr>
          </a:p>
        </p:txBody>
      </p:sp>
      <p:sp>
        <p:nvSpPr>
          <p:cNvPr id="43" name="正方形/長方形 42">
            <a:extLst>
              <a:ext uri="{FF2B5EF4-FFF2-40B4-BE49-F238E27FC236}">
                <a16:creationId xmlns:a16="http://schemas.microsoft.com/office/drawing/2014/main" id="{4A6A170B-49F0-4FF2-863E-02C3B1015211}"/>
              </a:ext>
            </a:extLst>
          </p:cNvPr>
          <p:cNvSpPr/>
          <p:nvPr/>
        </p:nvSpPr>
        <p:spPr>
          <a:xfrm>
            <a:off x="8404769" y="3475472"/>
            <a:ext cx="120015" cy="7715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49" name="テキスト ボックス 48">
            <a:extLst>
              <a:ext uri="{FF2B5EF4-FFF2-40B4-BE49-F238E27FC236}">
                <a16:creationId xmlns:a16="http://schemas.microsoft.com/office/drawing/2014/main" id="{549ECDE0-342F-4D45-BA77-63B89F64D8C6}"/>
              </a:ext>
            </a:extLst>
          </p:cNvPr>
          <p:cNvSpPr txBox="1"/>
          <p:nvPr/>
        </p:nvSpPr>
        <p:spPr>
          <a:xfrm>
            <a:off x="8528787" y="3407842"/>
            <a:ext cx="613308" cy="253916"/>
          </a:xfrm>
          <a:prstGeom prst="rect">
            <a:avLst/>
          </a:prstGeom>
          <a:noFill/>
        </p:spPr>
        <p:txBody>
          <a:bodyPr wrap="square" rtlCol="0">
            <a:spAutoFit/>
          </a:bodyPr>
          <a:lstStyle/>
          <a:p>
            <a:r>
              <a:rPr lang="en-US" altLang="ja-JP" sz="1050" b="1" dirty="0" err="1">
                <a:latin typeface="Meiryo UI" panose="020B0604030504040204" pitchFamily="50" charset="-128"/>
                <a:ea typeface="Meiryo UI" panose="020B0604030504040204" pitchFamily="50" charset="-128"/>
              </a:rPr>
              <a:t>iPN</a:t>
            </a:r>
            <a:r>
              <a:rPr lang="en-US" altLang="ja-JP" sz="1050" b="1" dirty="0" err="1">
                <a:solidFill>
                  <a:srgbClr val="FF0000"/>
                </a:solidFill>
                <a:latin typeface="Meiryo UI" panose="020B0604030504040204" pitchFamily="50" charset="-128"/>
                <a:ea typeface="Meiryo UI" panose="020B0604030504040204" pitchFamily="50" charset="-128"/>
              </a:rPr>
              <a:t>T</a:t>
            </a:r>
            <a:endParaRPr lang="ja-JP" altLang="en-US" sz="1050" b="1" dirty="0">
              <a:solidFill>
                <a:srgbClr val="FF0000"/>
              </a:solidFill>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AB8997E0-3ADB-4347-90E7-C68968BD751A}"/>
              </a:ext>
            </a:extLst>
          </p:cNvPr>
          <p:cNvSpPr txBox="1"/>
          <p:nvPr/>
        </p:nvSpPr>
        <p:spPr>
          <a:xfrm>
            <a:off x="1886983" y="857730"/>
            <a:ext cx="9296400"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IoT</a:t>
            </a:r>
            <a:r>
              <a:rPr lang="ja-JP" altLang="en-US" sz="1600" b="1" dirty="0">
                <a:latin typeface="Meiryo UI" panose="020B0604030504040204" pitchFamily="50" charset="-128"/>
                <a:ea typeface="Meiryo UI" panose="020B0604030504040204" pitchFamily="50" charset="-128"/>
              </a:rPr>
              <a:t>市場の主戦場の</a:t>
            </a:r>
            <a:r>
              <a:rPr lang="ja-JP" altLang="en-US" sz="1600" b="1" dirty="0">
                <a:solidFill>
                  <a:srgbClr val="C00000"/>
                </a:solidFill>
                <a:latin typeface="Meiryo UI" panose="020B0604030504040204" pitchFamily="50" charset="-128"/>
                <a:ea typeface="Meiryo UI" panose="020B0604030504040204" pitchFamily="50" charset="-128"/>
              </a:rPr>
              <a:t>屋内空間。　</a:t>
            </a:r>
            <a:r>
              <a:rPr lang="en-US" altLang="ja-JP" sz="1600" b="1" dirty="0">
                <a:latin typeface="Meiryo UI" panose="020B0604030504040204" pitchFamily="50" charset="-128"/>
                <a:ea typeface="Meiryo UI" panose="020B0604030504040204" pitchFamily="50" charset="-128"/>
              </a:rPr>
              <a:t>IPN</a:t>
            </a:r>
            <a:r>
              <a:rPr lang="en-US" altLang="ja-JP" sz="1600" b="1" dirty="0">
                <a:solidFill>
                  <a:srgbClr val="FF0000"/>
                </a:solidFill>
                <a:latin typeface="Meiryo UI" panose="020B0604030504040204" pitchFamily="50" charset="-128"/>
                <a:ea typeface="Meiryo UI" panose="020B0604030504040204" pitchFamily="50" charset="-128"/>
              </a:rPr>
              <a:t>T</a:t>
            </a:r>
            <a:r>
              <a:rPr lang="ja-JP" altLang="en-US" sz="1600" b="1" dirty="0">
                <a:latin typeface="Meiryo UI" panose="020B0604030504040204" pitchFamily="50" charset="-128"/>
                <a:ea typeface="Meiryo UI" panose="020B0604030504040204" pitchFamily="50" charset="-128"/>
              </a:rPr>
              <a:t>により</a:t>
            </a:r>
            <a:r>
              <a:rPr lang="en-US" altLang="ja-JP" sz="1600" b="1" dirty="0">
                <a:latin typeface="Meiryo UI" panose="020B0604030504040204" pitchFamily="50" charset="-128"/>
                <a:ea typeface="Meiryo UI" panose="020B0604030504040204" pitchFamily="50" charset="-128"/>
              </a:rPr>
              <a:t>GNSS</a:t>
            </a:r>
            <a:r>
              <a:rPr lang="ja-JP" altLang="en-US" sz="1600" b="1" dirty="0">
                <a:latin typeface="Meiryo UI" panose="020B0604030504040204" pitchFamily="50" charset="-128"/>
                <a:ea typeface="Meiryo UI" panose="020B0604030504040204" pitchFamily="50" charset="-128"/>
              </a:rPr>
              <a:t>信号を提供することで</a:t>
            </a:r>
            <a:r>
              <a:rPr lang="en-US" altLang="ja-JP" sz="1600" b="1" dirty="0">
                <a:latin typeface="Meiryo UI" panose="020B0604030504040204" pitchFamily="50" charset="-128"/>
                <a:ea typeface="Meiryo UI" panose="020B0604030504040204" pitchFamily="50" charset="-128"/>
              </a:rPr>
              <a:t>LPWA</a:t>
            </a:r>
            <a:r>
              <a:rPr lang="ja-JP" altLang="en-US" sz="1600" b="1" dirty="0">
                <a:latin typeface="Meiryo UI" panose="020B0604030504040204" pitchFamily="50" charset="-128"/>
                <a:ea typeface="Meiryo UI" panose="020B0604030504040204" pitchFamily="50" charset="-128"/>
              </a:rPr>
              <a:t>利用範囲を拡大！</a:t>
            </a:r>
          </a:p>
        </p:txBody>
      </p:sp>
      <p:cxnSp>
        <p:nvCxnSpPr>
          <p:cNvPr id="6" name="直線コネクタ 5">
            <a:extLst>
              <a:ext uri="{FF2B5EF4-FFF2-40B4-BE49-F238E27FC236}">
                <a16:creationId xmlns:a16="http://schemas.microsoft.com/office/drawing/2014/main" id="{E9862D8E-439E-46BD-AB51-47F9D1197C97}"/>
              </a:ext>
            </a:extLst>
          </p:cNvPr>
          <p:cNvCxnSpPr/>
          <p:nvPr/>
        </p:nvCxnSpPr>
        <p:spPr>
          <a:xfrm>
            <a:off x="1524003" y="2508885"/>
            <a:ext cx="18230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4CCB9EDB-81D7-40C4-A8AC-C1EF812AF688}"/>
              </a:ext>
            </a:extLst>
          </p:cNvPr>
          <p:cNvCxnSpPr/>
          <p:nvPr/>
        </p:nvCxnSpPr>
        <p:spPr>
          <a:xfrm rot="16200000" flipH="1">
            <a:off x="895352" y="3343277"/>
            <a:ext cx="2920365" cy="1240155"/>
          </a:xfrm>
          <a:prstGeom prst="bentConnector3">
            <a:avLst>
              <a:gd name="adj1" fmla="val 10009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2233BE8-218E-40B4-B7C8-6B80DD8F5E2B}"/>
              </a:ext>
            </a:extLst>
          </p:cNvPr>
          <p:cNvSpPr txBox="1"/>
          <p:nvPr/>
        </p:nvSpPr>
        <p:spPr>
          <a:xfrm>
            <a:off x="6136008" y="1417320"/>
            <a:ext cx="3922869" cy="338554"/>
          </a:xfrm>
          <a:prstGeom prst="rect">
            <a:avLst/>
          </a:prstGeom>
          <a:noFill/>
        </p:spPr>
        <p:txBody>
          <a:bodyPr wrap="none" rtlCol="0">
            <a:spAutoFit/>
          </a:bodyPr>
          <a:lstStyle/>
          <a:p>
            <a:r>
              <a:rPr lang="ja-JP" altLang="en-US" sz="1600" b="1" u="sng" dirty="0">
                <a:solidFill>
                  <a:srgbClr val="C00000"/>
                </a:solidFill>
                <a:latin typeface="Meiryo UI" panose="020B0604030504040204" pitchFamily="50" charset="-128"/>
                <a:ea typeface="Meiryo UI" panose="020B0604030504040204" pitchFamily="50" charset="-128"/>
              </a:rPr>
              <a:t>①　センサーデータの時刻を揃えることが重要</a:t>
            </a:r>
          </a:p>
        </p:txBody>
      </p:sp>
      <p:pic>
        <p:nvPicPr>
          <p:cNvPr id="12" name="図 11">
            <a:extLst>
              <a:ext uri="{FF2B5EF4-FFF2-40B4-BE49-F238E27FC236}">
                <a16:creationId xmlns:a16="http://schemas.microsoft.com/office/drawing/2014/main" id="{49F40F9D-4895-4800-B993-CA2B97641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5538" y="1228727"/>
            <a:ext cx="672465" cy="672465"/>
          </a:xfrm>
          <a:prstGeom prst="rect">
            <a:avLst/>
          </a:prstGeom>
        </p:spPr>
      </p:pic>
    </p:spTree>
    <p:extLst>
      <p:ext uri="{BB962C8B-B14F-4D97-AF65-F5344CB8AC3E}">
        <p14:creationId xmlns:p14="http://schemas.microsoft.com/office/powerpoint/2010/main" val="85521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爆発: 14 pt 8">
            <a:extLst>
              <a:ext uri="{FF2B5EF4-FFF2-40B4-BE49-F238E27FC236}">
                <a16:creationId xmlns:a16="http://schemas.microsoft.com/office/drawing/2014/main" id="{5CCB0F85-2ED5-4C05-9B52-D64DB9A6559C}"/>
              </a:ext>
            </a:extLst>
          </p:cNvPr>
          <p:cNvSpPr/>
          <p:nvPr/>
        </p:nvSpPr>
        <p:spPr>
          <a:xfrm>
            <a:off x="8101965" y="445770"/>
            <a:ext cx="914400" cy="914400"/>
          </a:xfrm>
          <a:prstGeom prst="irregularSeal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C4BE69B6-7C58-4442-9B70-8D1E57E037AE}"/>
              </a:ext>
            </a:extLst>
          </p:cNvPr>
          <p:cNvSpPr txBox="1"/>
          <p:nvPr/>
        </p:nvSpPr>
        <p:spPr>
          <a:xfrm>
            <a:off x="1673916" y="0"/>
            <a:ext cx="2316660" cy="707886"/>
          </a:xfrm>
          <a:prstGeom prst="rect">
            <a:avLst/>
          </a:prstGeom>
          <a:noFill/>
        </p:spPr>
        <p:txBody>
          <a:bodyPr wrap="none" rtlCol="0">
            <a:spAutoFit/>
          </a:bodyPr>
          <a:lstStyle/>
          <a:p>
            <a:r>
              <a:rPr lang="en-US" altLang="ja-JP" sz="2000" b="1" dirty="0">
                <a:latin typeface="Meiryo UI" panose="020B0604030504040204" pitchFamily="50" charset="-128"/>
                <a:ea typeface="Meiryo UI" panose="020B0604030504040204" pitchFamily="50" charset="-128"/>
              </a:rPr>
              <a:t>POC</a:t>
            </a:r>
            <a:r>
              <a:rPr lang="ja-JP" altLang="en-US" sz="2000" b="1" dirty="0">
                <a:latin typeface="Meiryo UI" panose="020B0604030504040204" pitchFamily="50" charset="-128"/>
                <a:ea typeface="Meiryo UI" panose="020B0604030504040204" pitchFamily="50" charset="-128"/>
              </a:rPr>
              <a:t>　つながる工場</a:t>
            </a:r>
            <a:endParaRPr lang="en-US" altLang="ja-JP" sz="2000" b="1" dirty="0">
              <a:latin typeface="Meiryo UI" panose="020B0604030504040204" pitchFamily="50" charset="-128"/>
              <a:ea typeface="Meiryo UI" panose="020B0604030504040204" pitchFamily="50" charset="-128"/>
            </a:endParaRPr>
          </a:p>
          <a:p>
            <a:r>
              <a:rPr lang="en-US" altLang="ja-JP" sz="2000" b="1" dirty="0">
                <a:latin typeface="Meiryo UI" panose="020B0604030504040204" pitchFamily="50" charset="-128"/>
                <a:ea typeface="Meiryo UI" panose="020B0604030504040204" pitchFamily="50" charset="-128"/>
              </a:rPr>
              <a:t>POC</a:t>
            </a:r>
            <a:r>
              <a:rPr lang="ja-JP" altLang="en-US" sz="2000" b="1" dirty="0">
                <a:latin typeface="Meiryo UI" panose="020B0604030504040204" pitchFamily="50" charset="-128"/>
                <a:ea typeface="Meiryo UI" panose="020B0604030504040204" pitchFamily="50" charset="-128"/>
              </a:rPr>
              <a:t>　見える物流</a:t>
            </a:r>
            <a:endParaRPr lang="en-US" altLang="ja-JP" sz="2000" b="1"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3E9F8769-38A9-4569-8CAC-71D2136D5462}"/>
              </a:ext>
            </a:extLst>
          </p:cNvPr>
          <p:cNvSpPr/>
          <p:nvPr/>
        </p:nvSpPr>
        <p:spPr>
          <a:xfrm>
            <a:off x="4868941" y="246141"/>
            <a:ext cx="443291" cy="396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7BF9D603-7597-4270-9F83-2E5395BFFF30}"/>
              </a:ext>
            </a:extLst>
          </p:cNvPr>
          <p:cNvSpPr txBox="1"/>
          <p:nvPr/>
        </p:nvSpPr>
        <p:spPr>
          <a:xfrm>
            <a:off x="5373913" y="258837"/>
            <a:ext cx="3087768" cy="400110"/>
          </a:xfrm>
          <a:prstGeom prst="rect">
            <a:avLst/>
          </a:prstGeom>
          <a:noFill/>
        </p:spPr>
        <p:txBody>
          <a:bodyPr wrap="none" rtlCol="0">
            <a:spAutoFit/>
          </a:bodyPr>
          <a:lstStyle/>
          <a:p>
            <a:r>
              <a:rPr lang="ja-JP" altLang="en-US" sz="2000" b="1" dirty="0"/>
              <a:t>関連</a:t>
            </a:r>
            <a:r>
              <a:rPr lang="en-US" altLang="ja-JP" sz="2000" b="1" dirty="0"/>
              <a:t>WG</a:t>
            </a:r>
            <a:r>
              <a:rPr lang="ja-JP" altLang="en-US" sz="2000" b="1" dirty="0" err="1"/>
              <a:t>での</a:t>
            </a:r>
            <a:r>
              <a:rPr lang="ja-JP" altLang="en-US" sz="2000" b="1" dirty="0"/>
              <a:t>予定</a:t>
            </a:r>
            <a:r>
              <a:rPr lang="en-US" altLang="ja-JP" sz="2000" b="1" dirty="0"/>
              <a:t>(2019</a:t>
            </a:r>
            <a:r>
              <a:rPr lang="ja-JP" altLang="en-US" sz="2000" b="1" dirty="0"/>
              <a:t>年）</a:t>
            </a:r>
          </a:p>
        </p:txBody>
      </p:sp>
      <p:sp>
        <p:nvSpPr>
          <p:cNvPr id="7" name="テキスト ボックス 6">
            <a:extLst>
              <a:ext uri="{FF2B5EF4-FFF2-40B4-BE49-F238E27FC236}">
                <a16:creationId xmlns:a16="http://schemas.microsoft.com/office/drawing/2014/main" id="{A7355027-59A7-4643-8655-D454CB0B315C}"/>
              </a:ext>
            </a:extLst>
          </p:cNvPr>
          <p:cNvSpPr txBox="1"/>
          <p:nvPr/>
        </p:nvSpPr>
        <p:spPr>
          <a:xfrm>
            <a:off x="5176159" y="689610"/>
            <a:ext cx="5304657" cy="707886"/>
          </a:xfrm>
          <a:prstGeom prst="rect">
            <a:avLst/>
          </a:prstGeom>
          <a:noFill/>
        </p:spPr>
        <p:txBody>
          <a:bodyPr wrap="none" rtlCol="0">
            <a:spAutoFit/>
          </a:bodyPr>
          <a:lstStyle/>
          <a:p>
            <a:r>
              <a:rPr lang="ja-JP" altLang="en-US" sz="1400" b="1" dirty="0">
                <a:solidFill>
                  <a:srgbClr val="C00000"/>
                </a:solidFill>
              </a:rPr>
              <a:t>「</a:t>
            </a:r>
            <a:r>
              <a:rPr lang="ja-JP" altLang="en-US" sz="1400" b="1" u="sng" dirty="0">
                <a:solidFill>
                  <a:srgbClr val="C00000"/>
                </a:solidFill>
              </a:rPr>
              <a:t>工場間移動</a:t>
            </a:r>
            <a:r>
              <a:rPr lang="ja-JP" altLang="en-US" sz="1400" b="1" dirty="0">
                <a:solidFill>
                  <a:srgbClr val="C00000"/>
                </a:solidFill>
              </a:rPr>
              <a:t>と</a:t>
            </a:r>
            <a:r>
              <a:rPr lang="ja-JP" altLang="en-US" sz="1400" b="1" u="sng" dirty="0">
                <a:solidFill>
                  <a:srgbClr val="C00000"/>
                </a:solidFill>
              </a:rPr>
              <a:t>工場内工程間の情報</a:t>
            </a:r>
            <a:r>
              <a:rPr lang="ja-JP" altLang="en-US" sz="1400" b="1" dirty="0">
                <a:solidFill>
                  <a:srgbClr val="C00000"/>
                </a:solidFill>
              </a:rPr>
              <a:t>を</a:t>
            </a:r>
            <a:r>
              <a:rPr lang="en-US" altLang="ja-JP" sz="1400" b="1" dirty="0">
                <a:solidFill>
                  <a:srgbClr val="C00000"/>
                </a:solidFill>
              </a:rPr>
              <a:t>GNSS</a:t>
            </a:r>
            <a:r>
              <a:rPr lang="ja-JP" altLang="en-US" sz="1400" b="1" dirty="0">
                <a:solidFill>
                  <a:srgbClr val="C00000"/>
                </a:solidFill>
              </a:rPr>
              <a:t>で一気通貫で共有する」</a:t>
            </a:r>
            <a:endParaRPr lang="en-US" altLang="ja-JP" sz="1400" b="1" dirty="0">
              <a:solidFill>
                <a:srgbClr val="C00000"/>
              </a:solidFill>
            </a:endParaRPr>
          </a:p>
          <a:p>
            <a:r>
              <a:rPr lang="ja-JP" altLang="en-US" sz="1400" b="1" dirty="0">
                <a:solidFill>
                  <a:srgbClr val="C00000"/>
                </a:solidFill>
              </a:rPr>
              <a:t>　</a:t>
            </a:r>
            <a:endParaRPr lang="en-US" altLang="ja-JP" sz="1400" b="1" dirty="0">
              <a:solidFill>
                <a:srgbClr val="C00000"/>
              </a:solidFill>
            </a:endParaRPr>
          </a:p>
          <a:p>
            <a:r>
              <a:rPr lang="ja-JP" altLang="en-US" sz="1200" b="1" dirty="0"/>
              <a:t>　　→</a:t>
            </a:r>
            <a:r>
              <a:rPr lang="en-US" altLang="ja-JP" sz="1200" b="1" dirty="0"/>
              <a:t>GNSS</a:t>
            </a:r>
            <a:r>
              <a:rPr lang="ja-JP" altLang="en-US" sz="1200" b="1" dirty="0"/>
              <a:t>位置と時刻検索でリアルタイムなトレーサービリティを実現する</a:t>
            </a:r>
            <a:endParaRPr lang="en-US" altLang="ja-JP" sz="1100" b="1" dirty="0"/>
          </a:p>
        </p:txBody>
      </p:sp>
      <p:pic>
        <p:nvPicPr>
          <p:cNvPr id="8" name="図 7">
            <a:extLst>
              <a:ext uri="{FF2B5EF4-FFF2-40B4-BE49-F238E27FC236}">
                <a16:creationId xmlns:a16="http://schemas.microsoft.com/office/drawing/2014/main" id="{E017B1C8-4666-4798-8CDC-7282CFE43FA7}"/>
              </a:ext>
            </a:extLst>
          </p:cNvPr>
          <p:cNvPicPr>
            <a:picLocks noChangeAspect="1"/>
          </p:cNvPicPr>
          <p:nvPr/>
        </p:nvPicPr>
        <p:blipFill>
          <a:blip r:embed="rId2"/>
          <a:stretch>
            <a:fillRect/>
          </a:stretch>
        </p:blipFill>
        <p:spPr>
          <a:xfrm>
            <a:off x="1544863" y="728209"/>
            <a:ext cx="3488798" cy="2106232"/>
          </a:xfrm>
          <a:prstGeom prst="rect">
            <a:avLst/>
          </a:prstGeom>
        </p:spPr>
      </p:pic>
      <p:grpSp>
        <p:nvGrpSpPr>
          <p:cNvPr id="3" name="グループ化 2">
            <a:extLst>
              <a:ext uri="{FF2B5EF4-FFF2-40B4-BE49-F238E27FC236}">
                <a16:creationId xmlns:a16="http://schemas.microsoft.com/office/drawing/2014/main" id="{D1FED318-6E0E-4A21-8D0F-7CD38DBB6B73}"/>
              </a:ext>
            </a:extLst>
          </p:cNvPr>
          <p:cNvGrpSpPr/>
          <p:nvPr/>
        </p:nvGrpSpPr>
        <p:grpSpPr>
          <a:xfrm>
            <a:off x="3054935" y="1547106"/>
            <a:ext cx="7532989" cy="5220699"/>
            <a:chOff x="3257550" y="1383030"/>
            <a:chExt cx="5832234" cy="3578440"/>
          </a:xfrm>
        </p:grpSpPr>
        <p:pic>
          <p:nvPicPr>
            <p:cNvPr id="11" name="図 10">
              <a:extLst>
                <a:ext uri="{FF2B5EF4-FFF2-40B4-BE49-F238E27FC236}">
                  <a16:creationId xmlns:a16="http://schemas.microsoft.com/office/drawing/2014/main" id="{10CC3E45-A778-44C3-A3A7-BF02A5DFE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660" y="2097405"/>
              <a:ext cx="1692727" cy="1182052"/>
            </a:xfrm>
            <a:prstGeom prst="rect">
              <a:avLst/>
            </a:prstGeom>
          </p:spPr>
        </p:pic>
        <p:pic>
          <p:nvPicPr>
            <p:cNvPr id="13" name="図 12">
              <a:extLst>
                <a:ext uri="{FF2B5EF4-FFF2-40B4-BE49-F238E27FC236}">
                  <a16:creationId xmlns:a16="http://schemas.microsoft.com/office/drawing/2014/main" id="{130AB402-92DF-488B-B2D1-AF0D47FBD2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3210" y="2291715"/>
              <a:ext cx="1780033" cy="834390"/>
            </a:xfrm>
            <a:prstGeom prst="rect">
              <a:avLst/>
            </a:prstGeom>
          </p:spPr>
        </p:pic>
        <p:pic>
          <p:nvPicPr>
            <p:cNvPr id="17" name="図 16">
              <a:extLst>
                <a:ext uri="{FF2B5EF4-FFF2-40B4-BE49-F238E27FC236}">
                  <a16:creationId xmlns:a16="http://schemas.microsoft.com/office/drawing/2014/main" id="{5791D45D-20B2-4BC1-9404-8249E490FA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9300" y="2554605"/>
              <a:ext cx="708716" cy="283071"/>
            </a:xfrm>
            <a:prstGeom prst="rect">
              <a:avLst/>
            </a:prstGeom>
          </p:spPr>
        </p:pic>
        <p:pic>
          <p:nvPicPr>
            <p:cNvPr id="19" name="図 18">
              <a:extLst>
                <a:ext uri="{FF2B5EF4-FFF2-40B4-BE49-F238E27FC236}">
                  <a16:creationId xmlns:a16="http://schemas.microsoft.com/office/drawing/2014/main" id="{5EA9B449-C2DF-4F2C-98C0-A96B0E0442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003" y="3300650"/>
              <a:ext cx="1897380" cy="948690"/>
            </a:xfrm>
            <a:prstGeom prst="rect">
              <a:avLst/>
            </a:prstGeom>
          </p:spPr>
        </p:pic>
        <p:pic>
          <p:nvPicPr>
            <p:cNvPr id="20" name="図 19">
              <a:extLst>
                <a:ext uri="{FF2B5EF4-FFF2-40B4-BE49-F238E27FC236}">
                  <a16:creationId xmlns:a16="http://schemas.microsoft.com/office/drawing/2014/main" id="{8EF0E312-3670-45CB-9B36-7072E9A48E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4225" y="2496789"/>
              <a:ext cx="834390" cy="333267"/>
            </a:xfrm>
            <a:prstGeom prst="rect">
              <a:avLst/>
            </a:prstGeom>
          </p:spPr>
        </p:pic>
        <p:pic>
          <p:nvPicPr>
            <p:cNvPr id="21" name="図 20">
              <a:extLst>
                <a:ext uri="{FF2B5EF4-FFF2-40B4-BE49-F238E27FC236}">
                  <a16:creationId xmlns:a16="http://schemas.microsoft.com/office/drawing/2014/main" id="{583E45F2-4A4A-4C78-9F09-2D4582F83D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6760" y="2628900"/>
              <a:ext cx="723024" cy="288786"/>
            </a:xfrm>
            <a:prstGeom prst="rect">
              <a:avLst/>
            </a:prstGeom>
          </p:spPr>
        </p:pic>
        <p:sp>
          <p:nvSpPr>
            <p:cNvPr id="30" name="二等辺三角形 29">
              <a:extLst>
                <a:ext uri="{FF2B5EF4-FFF2-40B4-BE49-F238E27FC236}">
                  <a16:creationId xmlns:a16="http://schemas.microsoft.com/office/drawing/2014/main" id="{1A194A8D-0D39-4F5F-84A4-3BDB1011D805}"/>
                </a:ext>
              </a:extLst>
            </p:cNvPr>
            <p:cNvSpPr/>
            <p:nvPr/>
          </p:nvSpPr>
          <p:spPr>
            <a:xfrm>
              <a:off x="6697980" y="2788920"/>
              <a:ext cx="1823085" cy="651510"/>
            </a:xfrm>
            <a:prstGeom prst="triangle">
              <a:avLst/>
            </a:prstGeom>
            <a:solidFill>
              <a:srgbClr val="D0CECE">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図 31">
              <a:extLst>
                <a:ext uri="{FF2B5EF4-FFF2-40B4-BE49-F238E27FC236}">
                  <a16:creationId xmlns:a16="http://schemas.microsoft.com/office/drawing/2014/main" id="{EB018B21-C3D0-4B92-91AF-484F7E9DCD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6247" y="3306219"/>
              <a:ext cx="1543050" cy="1030224"/>
            </a:xfrm>
            <a:prstGeom prst="rect">
              <a:avLst/>
            </a:prstGeom>
          </p:spPr>
        </p:pic>
        <p:sp>
          <p:nvSpPr>
            <p:cNvPr id="33" name="二等辺三角形 32">
              <a:extLst>
                <a:ext uri="{FF2B5EF4-FFF2-40B4-BE49-F238E27FC236}">
                  <a16:creationId xmlns:a16="http://schemas.microsoft.com/office/drawing/2014/main" id="{769C08A6-B61E-4046-9164-2E5BD703CD4A}"/>
                </a:ext>
              </a:extLst>
            </p:cNvPr>
            <p:cNvSpPr/>
            <p:nvPr/>
          </p:nvSpPr>
          <p:spPr>
            <a:xfrm>
              <a:off x="4084320" y="2929890"/>
              <a:ext cx="1823085" cy="651510"/>
            </a:xfrm>
            <a:prstGeom prst="triangle">
              <a:avLst/>
            </a:prstGeom>
            <a:solidFill>
              <a:srgbClr val="D0CECE">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E05D3E11-68B6-4F29-8ABF-10E1E60304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35015" y="1383030"/>
              <a:ext cx="651510" cy="651510"/>
            </a:xfrm>
            <a:prstGeom prst="rect">
              <a:avLst/>
            </a:prstGeom>
          </p:spPr>
        </p:pic>
        <p:sp>
          <p:nvSpPr>
            <p:cNvPr id="39" name="二等辺三角形 38">
              <a:extLst>
                <a:ext uri="{FF2B5EF4-FFF2-40B4-BE49-F238E27FC236}">
                  <a16:creationId xmlns:a16="http://schemas.microsoft.com/office/drawing/2014/main" id="{6B1125B8-5D21-411E-8A1F-C8AB2CD6965B}"/>
                </a:ext>
              </a:extLst>
            </p:cNvPr>
            <p:cNvSpPr/>
            <p:nvPr/>
          </p:nvSpPr>
          <p:spPr>
            <a:xfrm>
              <a:off x="3257550" y="1754505"/>
              <a:ext cx="5720716" cy="1165860"/>
            </a:xfrm>
            <a:prstGeom prst="triangle">
              <a:avLst>
                <a:gd name="adj" fmla="val 50000"/>
              </a:avLst>
            </a:prstGeom>
            <a:solidFill>
              <a:srgbClr val="B4C7E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テキスト ボックス 39">
              <a:extLst>
                <a:ext uri="{FF2B5EF4-FFF2-40B4-BE49-F238E27FC236}">
                  <a16:creationId xmlns:a16="http://schemas.microsoft.com/office/drawing/2014/main" id="{14857AFF-90C8-4116-A39E-476B9F0878CE}"/>
                </a:ext>
              </a:extLst>
            </p:cNvPr>
            <p:cNvSpPr txBox="1"/>
            <p:nvPr/>
          </p:nvSpPr>
          <p:spPr>
            <a:xfrm>
              <a:off x="4457700" y="3177540"/>
              <a:ext cx="937268" cy="168768"/>
            </a:xfrm>
            <a:prstGeom prst="rect">
              <a:avLst/>
            </a:prstGeom>
            <a:noFill/>
          </p:spPr>
          <p:txBody>
            <a:bodyPr wrap="none" rtlCol="0">
              <a:spAutoFit/>
            </a:bodyPr>
            <a:lstStyle/>
            <a:p>
              <a:r>
                <a:rPr lang="ja-JP" altLang="en-US" sz="1000" dirty="0"/>
                <a:t>工場内工程間情報</a:t>
              </a:r>
            </a:p>
          </p:txBody>
        </p:sp>
        <p:sp>
          <p:nvSpPr>
            <p:cNvPr id="41" name="テキスト ボックス 40">
              <a:extLst>
                <a:ext uri="{FF2B5EF4-FFF2-40B4-BE49-F238E27FC236}">
                  <a16:creationId xmlns:a16="http://schemas.microsoft.com/office/drawing/2014/main" id="{14F82A85-4F07-4B14-B34C-6B3E0D9F1FF3}"/>
                </a:ext>
              </a:extLst>
            </p:cNvPr>
            <p:cNvSpPr txBox="1"/>
            <p:nvPr/>
          </p:nvSpPr>
          <p:spPr>
            <a:xfrm>
              <a:off x="5735955" y="2261235"/>
              <a:ext cx="639407" cy="168768"/>
            </a:xfrm>
            <a:prstGeom prst="rect">
              <a:avLst/>
            </a:prstGeom>
            <a:noFill/>
          </p:spPr>
          <p:txBody>
            <a:bodyPr wrap="none" rtlCol="0">
              <a:spAutoFit/>
            </a:bodyPr>
            <a:lstStyle/>
            <a:p>
              <a:r>
                <a:rPr lang="ja-JP" altLang="en-US" sz="1000" dirty="0"/>
                <a:t>工場間移動</a:t>
              </a:r>
            </a:p>
          </p:txBody>
        </p:sp>
        <p:sp>
          <p:nvSpPr>
            <p:cNvPr id="42" name="テキスト ボックス 41">
              <a:extLst>
                <a:ext uri="{FF2B5EF4-FFF2-40B4-BE49-F238E27FC236}">
                  <a16:creationId xmlns:a16="http://schemas.microsoft.com/office/drawing/2014/main" id="{8CC1B19A-825B-4326-B1B9-E59872C9BD1B}"/>
                </a:ext>
              </a:extLst>
            </p:cNvPr>
            <p:cNvSpPr txBox="1"/>
            <p:nvPr/>
          </p:nvSpPr>
          <p:spPr>
            <a:xfrm>
              <a:off x="8210550" y="2312670"/>
              <a:ext cx="639407" cy="168768"/>
            </a:xfrm>
            <a:prstGeom prst="rect">
              <a:avLst/>
            </a:prstGeom>
            <a:noFill/>
          </p:spPr>
          <p:txBody>
            <a:bodyPr wrap="none" rtlCol="0">
              <a:spAutoFit/>
            </a:bodyPr>
            <a:lstStyle/>
            <a:p>
              <a:r>
                <a:rPr lang="ja-JP" altLang="en-US" sz="1000" dirty="0"/>
                <a:t>工場間移動</a:t>
              </a:r>
            </a:p>
          </p:txBody>
        </p:sp>
        <p:sp>
          <p:nvSpPr>
            <p:cNvPr id="43" name="テキスト ボックス 42">
              <a:extLst>
                <a:ext uri="{FF2B5EF4-FFF2-40B4-BE49-F238E27FC236}">
                  <a16:creationId xmlns:a16="http://schemas.microsoft.com/office/drawing/2014/main" id="{6E3F311F-605E-4353-BB06-5D1DF1B9F643}"/>
                </a:ext>
              </a:extLst>
            </p:cNvPr>
            <p:cNvSpPr txBox="1"/>
            <p:nvPr/>
          </p:nvSpPr>
          <p:spPr>
            <a:xfrm>
              <a:off x="3335655" y="2249805"/>
              <a:ext cx="639407" cy="168768"/>
            </a:xfrm>
            <a:prstGeom prst="rect">
              <a:avLst/>
            </a:prstGeom>
            <a:noFill/>
          </p:spPr>
          <p:txBody>
            <a:bodyPr wrap="none" rtlCol="0">
              <a:spAutoFit/>
            </a:bodyPr>
            <a:lstStyle/>
            <a:p>
              <a:r>
                <a:rPr lang="ja-JP" altLang="en-US" sz="1000" dirty="0"/>
                <a:t>工場間移動</a:t>
              </a:r>
            </a:p>
          </p:txBody>
        </p:sp>
        <p:sp>
          <p:nvSpPr>
            <p:cNvPr id="44" name="テキスト ボックス 43">
              <a:extLst>
                <a:ext uri="{FF2B5EF4-FFF2-40B4-BE49-F238E27FC236}">
                  <a16:creationId xmlns:a16="http://schemas.microsoft.com/office/drawing/2014/main" id="{C6521BB3-33B1-444A-A7D2-F68AA9B786E5}"/>
                </a:ext>
              </a:extLst>
            </p:cNvPr>
            <p:cNvSpPr txBox="1"/>
            <p:nvPr/>
          </p:nvSpPr>
          <p:spPr>
            <a:xfrm>
              <a:off x="7010400" y="3107055"/>
              <a:ext cx="937268" cy="168768"/>
            </a:xfrm>
            <a:prstGeom prst="rect">
              <a:avLst/>
            </a:prstGeom>
            <a:noFill/>
          </p:spPr>
          <p:txBody>
            <a:bodyPr wrap="none" rtlCol="0">
              <a:spAutoFit/>
            </a:bodyPr>
            <a:lstStyle/>
            <a:p>
              <a:r>
                <a:rPr lang="ja-JP" altLang="en-US" sz="1000" dirty="0"/>
                <a:t>工場内工程間情報</a:t>
              </a:r>
            </a:p>
          </p:txBody>
        </p:sp>
        <p:pic>
          <p:nvPicPr>
            <p:cNvPr id="56" name="図 55">
              <a:extLst>
                <a:ext uri="{FF2B5EF4-FFF2-40B4-BE49-F238E27FC236}">
                  <a16:creationId xmlns:a16="http://schemas.microsoft.com/office/drawing/2014/main" id="{B95C63CD-F37C-47BC-8921-3B46BFF88693}"/>
                </a:ext>
              </a:extLst>
            </p:cNvPr>
            <p:cNvPicPr>
              <a:picLocks noChangeAspect="1"/>
            </p:cNvPicPr>
            <p:nvPr/>
          </p:nvPicPr>
          <p:blipFill>
            <a:blip r:embed="rId11"/>
            <a:stretch>
              <a:fillRect/>
            </a:stretch>
          </p:blipFill>
          <p:spPr>
            <a:xfrm>
              <a:off x="3965995" y="4381537"/>
              <a:ext cx="5012271" cy="579933"/>
            </a:xfrm>
            <a:prstGeom prst="rect">
              <a:avLst/>
            </a:prstGeom>
          </p:spPr>
        </p:pic>
      </p:grpSp>
      <p:sp>
        <p:nvSpPr>
          <p:cNvPr id="57" name="吹き出し: 円形 56">
            <a:extLst>
              <a:ext uri="{FF2B5EF4-FFF2-40B4-BE49-F238E27FC236}">
                <a16:creationId xmlns:a16="http://schemas.microsoft.com/office/drawing/2014/main" id="{0443A9D1-66FB-4CEC-A542-846D95739FA2}"/>
              </a:ext>
            </a:extLst>
          </p:cNvPr>
          <p:cNvSpPr/>
          <p:nvPr/>
        </p:nvSpPr>
        <p:spPr>
          <a:xfrm>
            <a:off x="8959215" y="40005"/>
            <a:ext cx="1188720" cy="612648"/>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まさに</a:t>
            </a:r>
            <a:r>
              <a:rPr lang="en-US" altLang="ja-JP" sz="900" dirty="0">
                <a:solidFill>
                  <a:schemeClr val="tx1"/>
                </a:solidFill>
              </a:rPr>
              <a:t>IPNT</a:t>
            </a:r>
            <a:r>
              <a:rPr lang="ja-JP" altLang="en-US" sz="900" dirty="0">
                <a:solidFill>
                  <a:schemeClr val="tx1"/>
                </a:solidFill>
              </a:rPr>
              <a:t>で実現できる事</a:t>
            </a:r>
          </a:p>
        </p:txBody>
      </p:sp>
      <p:pic>
        <p:nvPicPr>
          <p:cNvPr id="2" name="図 1">
            <a:extLst>
              <a:ext uri="{FF2B5EF4-FFF2-40B4-BE49-F238E27FC236}">
                <a16:creationId xmlns:a16="http://schemas.microsoft.com/office/drawing/2014/main" id="{0B0A54ED-615D-4643-84D6-722DB0AA8ACC}"/>
              </a:ext>
            </a:extLst>
          </p:cNvPr>
          <p:cNvPicPr>
            <a:picLocks noChangeAspect="1"/>
          </p:cNvPicPr>
          <p:nvPr/>
        </p:nvPicPr>
        <p:blipFill>
          <a:blip r:embed="rId12"/>
          <a:stretch>
            <a:fillRect/>
          </a:stretch>
        </p:blipFill>
        <p:spPr>
          <a:xfrm>
            <a:off x="1742196" y="3920612"/>
            <a:ext cx="1993023" cy="2367615"/>
          </a:xfrm>
          <a:prstGeom prst="rect">
            <a:avLst/>
          </a:prstGeom>
        </p:spPr>
      </p:pic>
    </p:spTree>
    <p:extLst>
      <p:ext uri="{BB962C8B-B14F-4D97-AF65-F5344CB8AC3E}">
        <p14:creationId xmlns:p14="http://schemas.microsoft.com/office/powerpoint/2010/main" val="410711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2872B2C-318E-4F66-94D7-AF5A9B9F5492}"/>
              </a:ext>
            </a:extLst>
          </p:cNvPr>
          <p:cNvPicPr>
            <a:picLocks noChangeAspect="1"/>
          </p:cNvPicPr>
          <p:nvPr/>
        </p:nvPicPr>
        <p:blipFill>
          <a:blip r:embed="rId2"/>
          <a:stretch>
            <a:fillRect/>
          </a:stretch>
        </p:blipFill>
        <p:spPr>
          <a:xfrm>
            <a:off x="1524000" y="12858"/>
            <a:ext cx="9144000" cy="6845143"/>
          </a:xfrm>
          <a:prstGeom prst="rect">
            <a:avLst/>
          </a:prstGeom>
        </p:spPr>
      </p:pic>
      <p:sp>
        <p:nvSpPr>
          <p:cNvPr id="3" name="正方形/長方形 2">
            <a:extLst>
              <a:ext uri="{FF2B5EF4-FFF2-40B4-BE49-F238E27FC236}">
                <a16:creationId xmlns:a16="http://schemas.microsoft.com/office/drawing/2014/main" id="{69CB4B60-8F2D-430D-B20E-D25FC0AC54D5}"/>
              </a:ext>
            </a:extLst>
          </p:cNvPr>
          <p:cNvSpPr/>
          <p:nvPr/>
        </p:nvSpPr>
        <p:spPr>
          <a:xfrm>
            <a:off x="1861185" y="2577468"/>
            <a:ext cx="8252460" cy="1114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68208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76D0769-BF91-43F3-911A-6C14A3D42D5B}"/>
              </a:ext>
            </a:extLst>
          </p:cNvPr>
          <p:cNvPicPr>
            <a:picLocks noChangeAspect="1"/>
          </p:cNvPicPr>
          <p:nvPr/>
        </p:nvPicPr>
        <p:blipFill>
          <a:blip r:embed="rId2"/>
          <a:stretch>
            <a:fillRect/>
          </a:stretch>
        </p:blipFill>
        <p:spPr>
          <a:xfrm>
            <a:off x="1872617" y="300884"/>
            <a:ext cx="8429625" cy="2838175"/>
          </a:xfrm>
          <a:prstGeom prst="rect">
            <a:avLst/>
          </a:prstGeom>
        </p:spPr>
      </p:pic>
      <p:pic>
        <p:nvPicPr>
          <p:cNvPr id="3" name="図 2">
            <a:extLst>
              <a:ext uri="{FF2B5EF4-FFF2-40B4-BE49-F238E27FC236}">
                <a16:creationId xmlns:a16="http://schemas.microsoft.com/office/drawing/2014/main" id="{512B6D30-EDAB-49E7-95EC-39163F0BA51B}"/>
              </a:ext>
            </a:extLst>
          </p:cNvPr>
          <p:cNvPicPr>
            <a:picLocks noChangeAspect="1"/>
          </p:cNvPicPr>
          <p:nvPr/>
        </p:nvPicPr>
        <p:blipFill>
          <a:blip r:embed="rId3"/>
          <a:stretch>
            <a:fillRect/>
          </a:stretch>
        </p:blipFill>
        <p:spPr>
          <a:xfrm>
            <a:off x="4987290" y="146464"/>
            <a:ext cx="5726430" cy="662562"/>
          </a:xfrm>
          <a:prstGeom prst="rect">
            <a:avLst/>
          </a:prstGeom>
        </p:spPr>
      </p:pic>
      <p:pic>
        <p:nvPicPr>
          <p:cNvPr id="4" name="図 3">
            <a:extLst>
              <a:ext uri="{FF2B5EF4-FFF2-40B4-BE49-F238E27FC236}">
                <a16:creationId xmlns:a16="http://schemas.microsoft.com/office/drawing/2014/main" id="{EC857D19-43E0-480F-88C1-45B56793D0DD}"/>
              </a:ext>
            </a:extLst>
          </p:cNvPr>
          <p:cNvPicPr>
            <a:picLocks noChangeAspect="1"/>
          </p:cNvPicPr>
          <p:nvPr/>
        </p:nvPicPr>
        <p:blipFill>
          <a:blip r:embed="rId4"/>
          <a:stretch>
            <a:fillRect/>
          </a:stretch>
        </p:blipFill>
        <p:spPr>
          <a:xfrm>
            <a:off x="2185144" y="3760470"/>
            <a:ext cx="1359207" cy="2594610"/>
          </a:xfrm>
          <a:prstGeom prst="rect">
            <a:avLst/>
          </a:prstGeom>
        </p:spPr>
      </p:pic>
      <p:pic>
        <p:nvPicPr>
          <p:cNvPr id="5" name="図 4">
            <a:extLst>
              <a:ext uri="{FF2B5EF4-FFF2-40B4-BE49-F238E27FC236}">
                <a16:creationId xmlns:a16="http://schemas.microsoft.com/office/drawing/2014/main" id="{7CA72FEF-E51D-44DC-926A-4E001B7606D8}"/>
              </a:ext>
            </a:extLst>
          </p:cNvPr>
          <p:cNvPicPr>
            <a:picLocks noChangeAspect="1"/>
          </p:cNvPicPr>
          <p:nvPr/>
        </p:nvPicPr>
        <p:blipFill>
          <a:blip r:embed="rId5"/>
          <a:stretch>
            <a:fillRect/>
          </a:stretch>
        </p:blipFill>
        <p:spPr>
          <a:xfrm>
            <a:off x="3918367" y="4064672"/>
            <a:ext cx="2331941" cy="2267548"/>
          </a:xfrm>
          <a:prstGeom prst="rect">
            <a:avLst/>
          </a:prstGeom>
        </p:spPr>
      </p:pic>
      <p:pic>
        <p:nvPicPr>
          <p:cNvPr id="6" name="図 5">
            <a:extLst>
              <a:ext uri="{FF2B5EF4-FFF2-40B4-BE49-F238E27FC236}">
                <a16:creationId xmlns:a16="http://schemas.microsoft.com/office/drawing/2014/main" id="{040AB222-86FF-40F7-9A9D-B6F5ACDEBA1D}"/>
              </a:ext>
            </a:extLst>
          </p:cNvPr>
          <p:cNvPicPr>
            <a:picLocks noChangeAspect="1"/>
          </p:cNvPicPr>
          <p:nvPr/>
        </p:nvPicPr>
        <p:blipFill>
          <a:blip r:embed="rId6"/>
          <a:stretch>
            <a:fillRect/>
          </a:stretch>
        </p:blipFill>
        <p:spPr>
          <a:xfrm>
            <a:off x="5756238" y="4171564"/>
            <a:ext cx="1391322" cy="2143513"/>
          </a:xfrm>
          <a:prstGeom prst="rect">
            <a:avLst/>
          </a:prstGeom>
        </p:spPr>
      </p:pic>
      <p:pic>
        <p:nvPicPr>
          <p:cNvPr id="7" name="図 6">
            <a:extLst>
              <a:ext uri="{FF2B5EF4-FFF2-40B4-BE49-F238E27FC236}">
                <a16:creationId xmlns:a16="http://schemas.microsoft.com/office/drawing/2014/main" id="{03CF64DC-1688-4411-A875-6B528EB58359}"/>
              </a:ext>
            </a:extLst>
          </p:cNvPr>
          <p:cNvPicPr>
            <a:picLocks noChangeAspect="1"/>
          </p:cNvPicPr>
          <p:nvPr/>
        </p:nvPicPr>
        <p:blipFill>
          <a:blip r:embed="rId7"/>
          <a:stretch>
            <a:fillRect/>
          </a:stretch>
        </p:blipFill>
        <p:spPr>
          <a:xfrm>
            <a:off x="7326505" y="4137662"/>
            <a:ext cx="1341808" cy="2125981"/>
          </a:xfrm>
          <a:prstGeom prst="rect">
            <a:avLst/>
          </a:prstGeom>
        </p:spPr>
      </p:pic>
      <p:pic>
        <p:nvPicPr>
          <p:cNvPr id="9" name="図 8">
            <a:extLst>
              <a:ext uri="{FF2B5EF4-FFF2-40B4-BE49-F238E27FC236}">
                <a16:creationId xmlns:a16="http://schemas.microsoft.com/office/drawing/2014/main" id="{10C513BF-8A2A-4E9B-8F94-12EABB6365EA}"/>
              </a:ext>
            </a:extLst>
          </p:cNvPr>
          <p:cNvPicPr>
            <a:picLocks noChangeAspect="1"/>
          </p:cNvPicPr>
          <p:nvPr/>
        </p:nvPicPr>
        <p:blipFill>
          <a:blip r:embed="rId8"/>
          <a:stretch>
            <a:fillRect/>
          </a:stretch>
        </p:blipFill>
        <p:spPr>
          <a:xfrm>
            <a:off x="9199245" y="4139091"/>
            <a:ext cx="1143000" cy="1107281"/>
          </a:xfrm>
          <a:prstGeom prst="rect">
            <a:avLst/>
          </a:prstGeom>
        </p:spPr>
      </p:pic>
      <p:sp>
        <p:nvSpPr>
          <p:cNvPr id="10" name="テキスト ボックス 9">
            <a:extLst>
              <a:ext uri="{FF2B5EF4-FFF2-40B4-BE49-F238E27FC236}">
                <a16:creationId xmlns:a16="http://schemas.microsoft.com/office/drawing/2014/main" id="{F90C219F-0568-4DA8-9A0B-641B048AC5F7}"/>
              </a:ext>
            </a:extLst>
          </p:cNvPr>
          <p:cNvSpPr txBox="1"/>
          <p:nvPr/>
        </p:nvSpPr>
        <p:spPr>
          <a:xfrm>
            <a:off x="2169795" y="3206115"/>
            <a:ext cx="2872902"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製造業を中心に</a:t>
            </a:r>
            <a:r>
              <a:rPr lang="en-US" altLang="ja-JP" b="1" dirty="0">
                <a:latin typeface="Meiryo UI" panose="020B0604030504040204" pitchFamily="50" charset="-128"/>
                <a:ea typeface="Meiryo UI" panose="020B0604030504040204" pitchFamily="50" charset="-128"/>
              </a:rPr>
              <a:t>250</a:t>
            </a:r>
            <a:r>
              <a:rPr lang="ja-JP" altLang="en-US" b="1" dirty="0">
                <a:latin typeface="Meiryo UI" panose="020B0604030504040204" pitchFamily="50" charset="-128"/>
                <a:ea typeface="Meiryo UI" panose="020B0604030504040204" pitchFamily="50" charset="-128"/>
              </a:rPr>
              <a:t>社参画</a:t>
            </a:r>
          </a:p>
        </p:txBody>
      </p:sp>
      <p:pic>
        <p:nvPicPr>
          <p:cNvPr id="11" name="図 10">
            <a:extLst>
              <a:ext uri="{FF2B5EF4-FFF2-40B4-BE49-F238E27FC236}">
                <a16:creationId xmlns:a16="http://schemas.microsoft.com/office/drawing/2014/main" id="{8D28ABC7-3923-4C20-84F9-986DD799F435}"/>
              </a:ext>
            </a:extLst>
          </p:cNvPr>
          <p:cNvPicPr>
            <a:picLocks noChangeAspect="1"/>
          </p:cNvPicPr>
          <p:nvPr/>
        </p:nvPicPr>
        <p:blipFill>
          <a:blip r:embed="rId9"/>
          <a:stretch>
            <a:fillRect/>
          </a:stretch>
        </p:blipFill>
        <p:spPr>
          <a:xfrm>
            <a:off x="5286228" y="3185926"/>
            <a:ext cx="2467122" cy="576085"/>
          </a:xfrm>
          <a:prstGeom prst="rect">
            <a:avLst/>
          </a:prstGeom>
        </p:spPr>
      </p:pic>
      <p:pic>
        <p:nvPicPr>
          <p:cNvPr id="13" name="図 12">
            <a:extLst>
              <a:ext uri="{FF2B5EF4-FFF2-40B4-BE49-F238E27FC236}">
                <a16:creationId xmlns:a16="http://schemas.microsoft.com/office/drawing/2014/main" id="{109A7325-2CBC-46F1-AC46-99A5ED2ECB9B}"/>
              </a:ext>
            </a:extLst>
          </p:cNvPr>
          <p:cNvPicPr>
            <a:picLocks noChangeAspect="1"/>
          </p:cNvPicPr>
          <p:nvPr/>
        </p:nvPicPr>
        <p:blipFill>
          <a:blip r:embed="rId10"/>
          <a:stretch>
            <a:fillRect/>
          </a:stretch>
        </p:blipFill>
        <p:spPr>
          <a:xfrm>
            <a:off x="7890510" y="3179447"/>
            <a:ext cx="2446020" cy="521646"/>
          </a:xfrm>
          <a:prstGeom prst="rect">
            <a:avLst/>
          </a:prstGeom>
        </p:spPr>
      </p:pic>
      <p:grpSp>
        <p:nvGrpSpPr>
          <p:cNvPr id="12" name="グループ化 11">
            <a:extLst>
              <a:ext uri="{FF2B5EF4-FFF2-40B4-BE49-F238E27FC236}">
                <a16:creationId xmlns:a16="http://schemas.microsoft.com/office/drawing/2014/main" id="{111A2E26-BAC7-4143-9E53-D2F261211215}"/>
              </a:ext>
            </a:extLst>
          </p:cNvPr>
          <p:cNvGrpSpPr/>
          <p:nvPr/>
        </p:nvGrpSpPr>
        <p:grpSpPr>
          <a:xfrm>
            <a:off x="5727700" y="4677836"/>
            <a:ext cx="1092200" cy="529167"/>
            <a:chOff x="4203700" y="4677833"/>
            <a:chExt cx="1092200" cy="529167"/>
          </a:xfrm>
        </p:grpSpPr>
        <p:sp>
          <p:nvSpPr>
            <p:cNvPr id="14" name="正方形/長方形 13">
              <a:extLst>
                <a:ext uri="{FF2B5EF4-FFF2-40B4-BE49-F238E27FC236}">
                  <a16:creationId xmlns:a16="http://schemas.microsoft.com/office/drawing/2014/main" id="{6185FF1A-C5DD-4678-A872-489CAC70523A}"/>
                </a:ext>
              </a:extLst>
            </p:cNvPr>
            <p:cNvSpPr/>
            <p:nvPr/>
          </p:nvSpPr>
          <p:spPr>
            <a:xfrm>
              <a:off x="4203700" y="4677833"/>
              <a:ext cx="1092200" cy="5291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244F32A6-7ADA-4623-AFFD-1EF6D319BB5D}"/>
                </a:ext>
              </a:extLst>
            </p:cNvPr>
            <p:cNvSpPr/>
            <p:nvPr/>
          </p:nvSpPr>
          <p:spPr>
            <a:xfrm>
              <a:off x="4203700" y="4677833"/>
              <a:ext cx="1092200" cy="529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74167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0A451DE-4378-4503-BC92-D6CC407E3EA6}"/>
              </a:ext>
            </a:extLst>
          </p:cNvPr>
          <p:cNvPicPr>
            <a:picLocks noChangeAspect="1"/>
          </p:cNvPicPr>
          <p:nvPr/>
        </p:nvPicPr>
        <p:blipFill>
          <a:blip r:embed="rId2"/>
          <a:stretch>
            <a:fillRect/>
          </a:stretch>
        </p:blipFill>
        <p:spPr>
          <a:xfrm>
            <a:off x="3526972" y="531342"/>
            <a:ext cx="6417128" cy="1430236"/>
          </a:xfrm>
          <a:prstGeom prst="rect">
            <a:avLst/>
          </a:prstGeom>
        </p:spPr>
      </p:pic>
      <p:pic>
        <p:nvPicPr>
          <p:cNvPr id="3" name="図 2">
            <a:extLst>
              <a:ext uri="{FF2B5EF4-FFF2-40B4-BE49-F238E27FC236}">
                <a16:creationId xmlns:a16="http://schemas.microsoft.com/office/drawing/2014/main" id="{00EABCFB-AA9A-47C7-97DB-0BE973ADE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639" y="383179"/>
            <a:ext cx="1153549" cy="1663033"/>
          </a:xfrm>
          <a:prstGeom prst="rect">
            <a:avLst/>
          </a:prstGeom>
        </p:spPr>
      </p:pic>
      <p:pic>
        <p:nvPicPr>
          <p:cNvPr id="4" name="図 3">
            <a:extLst>
              <a:ext uri="{FF2B5EF4-FFF2-40B4-BE49-F238E27FC236}">
                <a16:creationId xmlns:a16="http://schemas.microsoft.com/office/drawing/2014/main" id="{90031A40-735F-4199-B935-14F24516D4F3}"/>
              </a:ext>
            </a:extLst>
          </p:cNvPr>
          <p:cNvPicPr>
            <a:picLocks noChangeAspect="1"/>
          </p:cNvPicPr>
          <p:nvPr/>
        </p:nvPicPr>
        <p:blipFill>
          <a:blip r:embed="rId4"/>
          <a:stretch>
            <a:fillRect/>
          </a:stretch>
        </p:blipFill>
        <p:spPr>
          <a:xfrm>
            <a:off x="1741536" y="2219366"/>
            <a:ext cx="2102128" cy="3785778"/>
          </a:xfrm>
          <a:prstGeom prst="rect">
            <a:avLst/>
          </a:prstGeom>
        </p:spPr>
      </p:pic>
      <p:pic>
        <p:nvPicPr>
          <p:cNvPr id="5" name="図 4">
            <a:extLst>
              <a:ext uri="{FF2B5EF4-FFF2-40B4-BE49-F238E27FC236}">
                <a16:creationId xmlns:a16="http://schemas.microsoft.com/office/drawing/2014/main" id="{C07D129E-15EA-4923-A196-897CFD306177}"/>
              </a:ext>
            </a:extLst>
          </p:cNvPr>
          <p:cNvPicPr>
            <a:picLocks noChangeAspect="1"/>
          </p:cNvPicPr>
          <p:nvPr/>
        </p:nvPicPr>
        <p:blipFill>
          <a:blip r:embed="rId5"/>
          <a:stretch>
            <a:fillRect/>
          </a:stretch>
        </p:blipFill>
        <p:spPr>
          <a:xfrm>
            <a:off x="3798631" y="2166029"/>
            <a:ext cx="2482496" cy="3713371"/>
          </a:xfrm>
          <a:prstGeom prst="rect">
            <a:avLst/>
          </a:prstGeom>
        </p:spPr>
      </p:pic>
      <p:pic>
        <p:nvPicPr>
          <p:cNvPr id="6" name="図 5">
            <a:extLst>
              <a:ext uri="{FF2B5EF4-FFF2-40B4-BE49-F238E27FC236}">
                <a16:creationId xmlns:a16="http://schemas.microsoft.com/office/drawing/2014/main" id="{FC34074D-DA52-419D-A8A0-6A8A641569BC}"/>
              </a:ext>
            </a:extLst>
          </p:cNvPr>
          <p:cNvPicPr>
            <a:picLocks noChangeAspect="1"/>
          </p:cNvPicPr>
          <p:nvPr/>
        </p:nvPicPr>
        <p:blipFill>
          <a:blip r:embed="rId6"/>
          <a:stretch>
            <a:fillRect/>
          </a:stretch>
        </p:blipFill>
        <p:spPr>
          <a:xfrm>
            <a:off x="5827873" y="2166028"/>
            <a:ext cx="1933799" cy="2942737"/>
          </a:xfrm>
          <a:prstGeom prst="rect">
            <a:avLst/>
          </a:prstGeom>
        </p:spPr>
      </p:pic>
      <p:pic>
        <p:nvPicPr>
          <p:cNvPr id="8" name="図 7">
            <a:extLst>
              <a:ext uri="{FF2B5EF4-FFF2-40B4-BE49-F238E27FC236}">
                <a16:creationId xmlns:a16="http://schemas.microsoft.com/office/drawing/2014/main" id="{6AA12DF1-3D39-4A9C-A013-B097C04ADB18}"/>
              </a:ext>
            </a:extLst>
          </p:cNvPr>
          <p:cNvPicPr>
            <a:picLocks noChangeAspect="1"/>
          </p:cNvPicPr>
          <p:nvPr/>
        </p:nvPicPr>
        <p:blipFill>
          <a:blip r:embed="rId7"/>
          <a:stretch>
            <a:fillRect/>
          </a:stretch>
        </p:blipFill>
        <p:spPr>
          <a:xfrm>
            <a:off x="8136757" y="2191967"/>
            <a:ext cx="1842894" cy="4153711"/>
          </a:xfrm>
          <a:prstGeom prst="rect">
            <a:avLst/>
          </a:prstGeom>
        </p:spPr>
      </p:pic>
      <p:pic>
        <p:nvPicPr>
          <p:cNvPr id="9" name="図 8">
            <a:extLst>
              <a:ext uri="{FF2B5EF4-FFF2-40B4-BE49-F238E27FC236}">
                <a16:creationId xmlns:a16="http://schemas.microsoft.com/office/drawing/2014/main" id="{90CDBCBC-FF38-4A49-94BD-10F9A3B155C4}"/>
              </a:ext>
            </a:extLst>
          </p:cNvPr>
          <p:cNvPicPr>
            <a:picLocks noChangeAspect="1"/>
          </p:cNvPicPr>
          <p:nvPr/>
        </p:nvPicPr>
        <p:blipFill>
          <a:blip r:embed="rId8"/>
          <a:stretch>
            <a:fillRect/>
          </a:stretch>
        </p:blipFill>
        <p:spPr>
          <a:xfrm>
            <a:off x="5810759" y="5176890"/>
            <a:ext cx="1686027" cy="1410867"/>
          </a:xfrm>
          <a:prstGeom prst="rect">
            <a:avLst/>
          </a:prstGeom>
        </p:spPr>
      </p:pic>
    </p:spTree>
    <p:extLst>
      <p:ext uri="{BB962C8B-B14F-4D97-AF65-F5344CB8AC3E}">
        <p14:creationId xmlns:p14="http://schemas.microsoft.com/office/powerpoint/2010/main" val="319226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65B13A2-E432-4119-9A4E-6A59F62A4CAD}"/>
              </a:ext>
            </a:extLst>
          </p:cNvPr>
          <p:cNvSpPr/>
          <p:nvPr/>
        </p:nvSpPr>
        <p:spPr>
          <a:xfrm>
            <a:off x="1895406" y="2062609"/>
            <a:ext cx="1165132" cy="4116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C9A57C9-DCD3-45F9-91D0-66D91729DE3A}"/>
              </a:ext>
            </a:extLst>
          </p:cNvPr>
          <p:cNvSpPr txBox="1"/>
          <p:nvPr/>
        </p:nvSpPr>
        <p:spPr>
          <a:xfrm>
            <a:off x="1894063" y="2151242"/>
            <a:ext cx="1261884" cy="738664"/>
          </a:xfrm>
          <a:prstGeom prst="rect">
            <a:avLst/>
          </a:prstGeom>
          <a:noFill/>
        </p:spPr>
        <p:txBody>
          <a:bodyPr wrap="none" rtlCol="0">
            <a:spAutoFit/>
          </a:bodyPr>
          <a:lstStyle/>
          <a:p>
            <a:pPr algn="ctr"/>
            <a:r>
              <a:rPr lang="ja-JP" altLang="en-US" sz="1400" dirty="0">
                <a:latin typeface="Meiryo UI" panose="020B0604030504040204" pitchFamily="50" charset="-128"/>
                <a:ea typeface="Meiryo UI" panose="020B0604030504040204" pitchFamily="50" charset="-128"/>
              </a:rPr>
              <a:t>高齢者向け</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アパート</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（元選手村）</a:t>
            </a:r>
          </a:p>
        </p:txBody>
      </p:sp>
      <p:sp>
        <p:nvSpPr>
          <p:cNvPr id="4" name="正方形/長方形 3">
            <a:extLst>
              <a:ext uri="{FF2B5EF4-FFF2-40B4-BE49-F238E27FC236}">
                <a16:creationId xmlns:a16="http://schemas.microsoft.com/office/drawing/2014/main" id="{EDA6577A-C543-4483-876A-21A2F2E1EDB1}"/>
              </a:ext>
            </a:extLst>
          </p:cNvPr>
          <p:cNvSpPr/>
          <p:nvPr/>
        </p:nvSpPr>
        <p:spPr>
          <a:xfrm>
            <a:off x="3129767" y="2062609"/>
            <a:ext cx="1038418" cy="4133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ABCCCC56-64F8-41CD-82C5-78ECE6CCBAC9}"/>
              </a:ext>
            </a:extLst>
          </p:cNvPr>
          <p:cNvSpPr txBox="1"/>
          <p:nvPr/>
        </p:nvSpPr>
        <p:spPr>
          <a:xfrm>
            <a:off x="3075105" y="2151242"/>
            <a:ext cx="1077539"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スタジアム</a:t>
            </a:r>
          </a:p>
        </p:txBody>
      </p:sp>
      <p:sp>
        <p:nvSpPr>
          <p:cNvPr id="6" name="正方形/長方形 5">
            <a:extLst>
              <a:ext uri="{FF2B5EF4-FFF2-40B4-BE49-F238E27FC236}">
                <a16:creationId xmlns:a16="http://schemas.microsoft.com/office/drawing/2014/main" id="{C026007A-8C7C-4C59-BE0A-57ED0CE3740A}"/>
              </a:ext>
            </a:extLst>
          </p:cNvPr>
          <p:cNvSpPr/>
          <p:nvPr/>
        </p:nvSpPr>
        <p:spPr>
          <a:xfrm>
            <a:off x="4237413" y="2074047"/>
            <a:ext cx="3738305" cy="4122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2E7F37F0-1C69-47E4-8C7E-1FEB43D0C44F}"/>
              </a:ext>
            </a:extLst>
          </p:cNvPr>
          <p:cNvSpPr txBox="1"/>
          <p:nvPr/>
        </p:nvSpPr>
        <p:spPr>
          <a:xfrm>
            <a:off x="5199912" y="2062609"/>
            <a:ext cx="1754006"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オフィスビル・工場</a:t>
            </a:r>
          </a:p>
        </p:txBody>
      </p:sp>
      <p:sp>
        <p:nvSpPr>
          <p:cNvPr id="8" name="テキスト ボックス 7">
            <a:extLst>
              <a:ext uri="{FF2B5EF4-FFF2-40B4-BE49-F238E27FC236}">
                <a16:creationId xmlns:a16="http://schemas.microsoft.com/office/drawing/2014/main" id="{D4425F32-D91A-4E92-AEE6-F9AABC0D26CD}"/>
              </a:ext>
            </a:extLst>
          </p:cNvPr>
          <p:cNvSpPr txBox="1"/>
          <p:nvPr/>
        </p:nvSpPr>
        <p:spPr>
          <a:xfrm>
            <a:off x="1716535" y="5696568"/>
            <a:ext cx="6397637" cy="369332"/>
          </a:xfrm>
          <a:prstGeom prst="rect">
            <a:avLst/>
          </a:prstGeom>
          <a:solidFill>
            <a:srgbClr val="FF0000"/>
          </a:solidFill>
          <a:ln>
            <a:solidFill>
              <a:schemeClr val="tx1"/>
            </a:solidFill>
          </a:ln>
        </p:spPr>
        <p:txBody>
          <a:bodyPr wrap="square" rtlCol="0">
            <a:spAutoFit/>
          </a:bodyPr>
          <a:lstStyle/>
          <a:p>
            <a:pPr algn="ctr"/>
            <a:r>
              <a:rPr lang="en-US" altLang="ja-JP" dirty="0" err="1">
                <a:solidFill>
                  <a:schemeClr val="bg1"/>
                </a:solidFill>
                <a:latin typeface="Meiryo UI" panose="020B0604030504040204" pitchFamily="50" charset="-128"/>
                <a:ea typeface="Meiryo UI" panose="020B0604030504040204" pitchFamily="50" charset="-128"/>
              </a:rPr>
              <a:t>iPNT</a:t>
            </a:r>
            <a:r>
              <a:rPr lang="ja-JP" altLang="en-US" dirty="0">
                <a:solidFill>
                  <a:schemeClr val="bg1"/>
                </a:solidFill>
                <a:latin typeface="Meiryo UI" panose="020B0604030504040204" pitchFamily="50" charset="-128"/>
                <a:ea typeface="Meiryo UI" panose="020B0604030504040204" pitchFamily="50" charset="-128"/>
              </a:rPr>
              <a:t> インフラ実装</a:t>
            </a:r>
            <a:endParaRPr lang="en-US" altLang="ja-JP"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3F94542B-EDCF-4CA6-B7B6-BD009A72D5A7}"/>
              </a:ext>
            </a:extLst>
          </p:cNvPr>
          <p:cNvSpPr txBox="1"/>
          <p:nvPr/>
        </p:nvSpPr>
        <p:spPr>
          <a:xfrm>
            <a:off x="2011345" y="5278420"/>
            <a:ext cx="5895144" cy="276999"/>
          </a:xfrm>
          <a:prstGeom prst="rect">
            <a:avLst/>
          </a:prstGeom>
          <a:solidFill>
            <a:schemeClr val="accent1"/>
          </a:solidFill>
          <a:ln>
            <a:solidFill>
              <a:schemeClr val="tx1"/>
            </a:solidFill>
          </a:ln>
        </p:spPr>
        <p:txBody>
          <a:bodyPr wrap="square" rtlCol="0">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スマート建築（インフラ維持管理システム）</a:t>
            </a:r>
            <a:endParaRPr lang="en-US" altLang="ja-JP" sz="12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398CDCF0-437C-47F7-AA2B-B9CD6E3F4EB5}"/>
              </a:ext>
            </a:extLst>
          </p:cNvPr>
          <p:cNvSpPr txBox="1"/>
          <p:nvPr/>
        </p:nvSpPr>
        <p:spPr>
          <a:xfrm>
            <a:off x="2011345" y="4835255"/>
            <a:ext cx="5895144" cy="276999"/>
          </a:xfrm>
          <a:prstGeom prst="rect">
            <a:avLst/>
          </a:prstGeom>
          <a:solidFill>
            <a:srgbClr val="FFC000"/>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屋内防災受配信システム</a:t>
            </a:r>
            <a:endParaRPr lang="en-US" altLang="ja-JP"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B1629E3-B7A3-4F1D-8178-2AD941ED2F3C}"/>
              </a:ext>
            </a:extLst>
          </p:cNvPr>
          <p:cNvSpPr txBox="1"/>
          <p:nvPr/>
        </p:nvSpPr>
        <p:spPr>
          <a:xfrm>
            <a:off x="4314689" y="2973959"/>
            <a:ext cx="1030369"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高頻度取引</a:t>
            </a:r>
            <a:endParaRPr lang="en-US" altLang="ja-JP"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4CC219D-6E9F-46D3-95B3-8FAF80D2EF43}"/>
              </a:ext>
            </a:extLst>
          </p:cNvPr>
          <p:cNvSpPr txBox="1"/>
          <p:nvPr/>
        </p:nvSpPr>
        <p:spPr>
          <a:xfrm>
            <a:off x="2011345" y="4392089"/>
            <a:ext cx="5895144" cy="276999"/>
          </a:xfrm>
          <a:prstGeom prst="rect">
            <a:avLst/>
          </a:prstGeom>
          <a:solidFill>
            <a:srgbClr val="00B050"/>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通信屋内対策（</a:t>
            </a:r>
            <a:r>
              <a:rPr lang="en-US" altLang="ja-JP" sz="1200" dirty="0" err="1">
                <a:latin typeface="Meiryo UI" panose="020B0604030504040204" pitchFamily="50" charset="-128"/>
                <a:ea typeface="Meiryo UI" panose="020B0604030504040204" pitchFamily="50" charset="-128"/>
              </a:rPr>
              <a:t>iPNT</a:t>
            </a:r>
            <a:r>
              <a:rPr lang="ja-JP" altLang="en-US" sz="1200" dirty="0">
                <a:latin typeface="Meiryo UI" panose="020B0604030504040204" pitchFamily="50" charset="-128"/>
                <a:ea typeface="Meiryo UI" panose="020B0604030504040204" pitchFamily="50" charset="-128"/>
              </a:rPr>
              <a:t>対応</a:t>
            </a:r>
            <a:r>
              <a:rPr lang="en-US" altLang="ja-JP" sz="1200" dirty="0">
                <a:latin typeface="Meiryo UI" panose="020B0604030504040204" pitchFamily="50" charset="-128"/>
                <a:ea typeface="Meiryo UI" panose="020B0604030504040204" pitchFamily="50" charset="-128"/>
              </a:rPr>
              <a:t>PTP</a:t>
            </a:r>
            <a:r>
              <a:rPr lang="ja-JP" altLang="en-US" sz="1200" dirty="0">
                <a:latin typeface="Meiryo UI" panose="020B0604030504040204" pitchFamily="50" charset="-128"/>
                <a:ea typeface="Meiryo UI" panose="020B0604030504040204" pitchFamily="50" charset="-128"/>
              </a:rPr>
              <a:t>接続）</a:t>
            </a:r>
            <a:endParaRPr lang="en-US" altLang="ja-JP"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E2F36519-E7FA-4284-89F9-AC096B81889B}"/>
              </a:ext>
            </a:extLst>
          </p:cNvPr>
          <p:cNvSpPr txBox="1"/>
          <p:nvPr/>
        </p:nvSpPr>
        <p:spPr>
          <a:xfrm>
            <a:off x="2022997" y="2993128"/>
            <a:ext cx="2034063" cy="276999"/>
          </a:xfrm>
          <a:prstGeom prst="rect">
            <a:avLst/>
          </a:prstGeom>
          <a:solidFill>
            <a:schemeClr val="accent6"/>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スマートシティ</a:t>
            </a:r>
            <a:endParaRPr lang="en-US" altLang="ja-JP"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4CC219D-6E9F-46D3-95B3-8FAF80D2EF43}"/>
              </a:ext>
            </a:extLst>
          </p:cNvPr>
          <p:cNvSpPr txBox="1"/>
          <p:nvPr/>
        </p:nvSpPr>
        <p:spPr>
          <a:xfrm>
            <a:off x="2011346" y="3935343"/>
            <a:ext cx="5905919" cy="276999"/>
          </a:xfrm>
          <a:prstGeom prst="rect">
            <a:avLst/>
          </a:prstGeom>
          <a:solidFill>
            <a:schemeClr val="tx2">
              <a:lumMod val="40000"/>
              <a:lumOff val="60000"/>
            </a:schemeClr>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５</a:t>
            </a:r>
            <a:r>
              <a:rPr lang="en-US" altLang="ja-JP" sz="1200" dirty="0">
                <a:latin typeface="Meiryo UI" panose="020B0604030504040204" pitchFamily="50" charset="-128"/>
                <a:ea typeface="Meiryo UI" panose="020B0604030504040204" pitchFamily="50" charset="-128"/>
              </a:rPr>
              <a:t>G</a:t>
            </a:r>
            <a:r>
              <a:rPr lang="ja-JP" altLang="en-US" sz="1200" dirty="0">
                <a:latin typeface="Meiryo UI" panose="020B0604030504040204" pitchFamily="50" charset="-128"/>
                <a:ea typeface="Meiryo UI" panose="020B0604030504040204" pitchFamily="50" charset="-128"/>
              </a:rPr>
              <a:t>アプリ（屋内）</a:t>
            </a:r>
            <a:endParaRPr lang="en-US" altLang="ja-JP" sz="12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04CC219D-6E9F-46D3-95B3-8FAF80D2EF43}"/>
              </a:ext>
            </a:extLst>
          </p:cNvPr>
          <p:cNvSpPr txBox="1"/>
          <p:nvPr/>
        </p:nvSpPr>
        <p:spPr>
          <a:xfrm>
            <a:off x="2022996" y="3492177"/>
            <a:ext cx="5894268" cy="276999"/>
          </a:xfrm>
          <a:prstGeom prst="rect">
            <a:avLst/>
          </a:prstGeom>
          <a:solidFill>
            <a:srgbClr val="FFFF00"/>
          </a:solidFill>
          <a:ln>
            <a:solidFill>
              <a:schemeClr val="tx1"/>
            </a:solidFill>
          </a:ln>
        </p:spPr>
        <p:txBody>
          <a:bodyPr wrap="square" rtlCol="0">
            <a:spAutoFit/>
          </a:bodyPr>
          <a:lstStyle/>
          <a:p>
            <a:pPr algn="ctr"/>
            <a:r>
              <a:rPr lang="en-US" altLang="ja-JP" sz="1200" dirty="0" err="1">
                <a:latin typeface="Meiryo UI" panose="020B0604030504040204" pitchFamily="50" charset="-128"/>
                <a:ea typeface="Meiryo UI" panose="020B0604030504040204" pitchFamily="50" charset="-128"/>
              </a:rPr>
              <a:t>IoT</a:t>
            </a:r>
            <a:r>
              <a:rPr lang="ja-JP" altLang="en-US" sz="1200" dirty="0">
                <a:latin typeface="Meiryo UI" panose="020B0604030504040204" pitchFamily="50" charset="-128"/>
                <a:ea typeface="Meiryo UI" panose="020B0604030504040204" pitchFamily="50" charset="-128"/>
              </a:rPr>
              <a:t>高精度時刻利用新市場（</a:t>
            </a:r>
            <a:r>
              <a:rPr lang="en-US" altLang="ja-JP" sz="1200" dirty="0">
                <a:latin typeface="Meiryo UI" panose="020B0604030504040204" pitchFamily="50" charset="-128"/>
                <a:ea typeface="Meiryo UI" panose="020B0604030504040204" pitchFamily="50" charset="-128"/>
              </a:rPr>
              <a:t>PI</a:t>
            </a:r>
            <a:r>
              <a:rPr lang="ja-JP" altLang="en-US" sz="1200" dirty="0">
                <a:latin typeface="Meiryo UI" panose="020B0604030504040204" pitchFamily="50" charset="-128"/>
                <a:ea typeface="Meiryo UI" panose="020B0604030504040204" pitchFamily="50" charset="-128"/>
              </a:rPr>
              <a:t>システム）</a:t>
            </a:r>
            <a:endParaRPr lang="en-US" altLang="ja-JP" sz="12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9B1629E3-B7A3-4F1D-8178-2AD941ED2F3C}"/>
              </a:ext>
            </a:extLst>
          </p:cNvPr>
          <p:cNvSpPr txBox="1"/>
          <p:nvPr/>
        </p:nvSpPr>
        <p:spPr>
          <a:xfrm>
            <a:off x="5414285" y="2973959"/>
            <a:ext cx="1180010"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装置時刻連携</a:t>
            </a:r>
            <a:endParaRPr lang="en-US" altLang="ja-JP" sz="12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9B1629E3-B7A3-4F1D-8178-2AD941ED2F3C}"/>
              </a:ext>
            </a:extLst>
          </p:cNvPr>
          <p:cNvSpPr txBox="1"/>
          <p:nvPr/>
        </p:nvSpPr>
        <p:spPr>
          <a:xfrm>
            <a:off x="6689210" y="2519356"/>
            <a:ext cx="1159818"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屋内搬送</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（認証情報による担保）</a:t>
            </a:r>
            <a:endParaRPr lang="en-US" altLang="ja-JP" sz="1200" dirty="0">
              <a:latin typeface="Meiryo UI" panose="020B0604030504040204" pitchFamily="50" charset="-128"/>
              <a:ea typeface="Meiryo UI" panose="020B0604030504040204" pitchFamily="50" charset="-128"/>
            </a:endParaRPr>
          </a:p>
        </p:txBody>
      </p:sp>
      <p:cxnSp>
        <p:nvCxnSpPr>
          <p:cNvPr id="32" name="直線矢印コネクタ 31"/>
          <p:cNvCxnSpPr/>
          <p:nvPr/>
        </p:nvCxnSpPr>
        <p:spPr>
          <a:xfrm>
            <a:off x="1578078" y="4835255"/>
            <a:ext cx="0" cy="1315917"/>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370394" y="2783113"/>
            <a:ext cx="0" cy="2811243"/>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6200000">
            <a:off x="1032954" y="3945087"/>
            <a:ext cx="1180131" cy="338554"/>
          </a:xfrm>
          <a:prstGeom prst="rect">
            <a:avLst/>
          </a:prstGeom>
          <a:noFill/>
          <a:ln>
            <a:solidFill>
              <a:srgbClr val="FF0000"/>
            </a:solidFill>
          </a:ln>
        </p:spPr>
        <p:txBody>
          <a:bodyPr wrap="none" rtlCol="0">
            <a:spAutoFit/>
          </a:bodyPr>
          <a:lstStyle/>
          <a:p>
            <a:r>
              <a:rPr lang="ja-JP" altLang="en-US" sz="1600" dirty="0">
                <a:solidFill>
                  <a:srgbClr val="FF0000"/>
                </a:solidFill>
                <a:latin typeface="Meiryo UI" panose="020B0604030504040204" pitchFamily="50" charset="-128"/>
                <a:ea typeface="Meiryo UI" panose="020B0604030504040204" pitchFamily="50" charset="-128"/>
              </a:rPr>
              <a:t>基本インフラ</a:t>
            </a:r>
          </a:p>
        </p:txBody>
      </p:sp>
      <p:sp>
        <p:nvSpPr>
          <p:cNvPr id="36" name="テキスト ボックス 35"/>
          <p:cNvSpPr txBox="1"/>
          <p:nvPr/>
        </p:nvSpPr>
        <p:spPr>
          <a:xfrm rot="16200000">
            <a:off x="614586" y="1807506"/>
            <a:ext cx="1589781" cy="338554"/>
          </a:xfrm>
          <a:prstGeom prst="rect">
            <a:avLst/>
          </a:prstGeom>
          <a:noFill/>
          <a:ln>
            <a:solidFill>
              <a:schemeClr val="tx2">
                <a:lumMod val="75000"/>
              </a:schemeClr>
            </a:solidFill>
          </a:ln>
        </p:spPr>
        <p:txBody>
          <a:bodyPr wrap="square" rtlCol="0">
            <a:spAutoFit/>
          </a:bodyPr>
          <a:lstStyle/>
          <a:p>
            <a:r>
              <a:rPr lang="ja-JP" altLang="en-US" sz="1600" dirty="0">
                <a:solidFill>
                  <a:srgbClr val="0070C0"/>
                </a:solidFill>
                <a:latin typeface="Meiryo UI" panose="020B0604030504040204" pitchFamily="50" charset="-128"/>
                <a:ea typeface="Meiryo UI" panose="020B0604030504040204" pitchFamily="50" charset="-128"/>
              </a:rPr>
              <a:t>アプリケーション</a:t>
            </a:r>
          </a:p>
        </p:txBody>
      </p:sp>
      <p:sp>
        <p:nvSpPr>
          <p:cNvPr id="38" name="テキスト ボックス 37"/>
          <p:cNvSpPr txBox="1"/>
          <p:nvPr/>
        </p:nvSpPr>
        <p:spPr>
          <a:xfrm>
            <a:off x="2395371" y="1685951"/>
            <a:ext cx="1293944" cy="307777"/>
          </a:xfrm>
          <a:prstGeom prst="rect">
            <a:avLst/>
          </a:prstGeom>
          <a:noFill/>
        </p:spPr>
        <p:txBody>
          <a:bodyPr wrap="none" rtlCol="0">
            <a:spAutoFit/>
          </a:bodyPr>
          <a:lstStyle/>
          <a:p>
            <a:pPr algn="ctr"/>
            <a:r>
              <a:rPr lang="ja-JP" altLang="en-US" sz="1400" dirty="0" smtClean="0">
                <a:latin typeface="Meiryo UI" panose="020B0604030504040204" pitchFamily="50" charset="-128"/>
                <a:ea typeface="Meiryo UI" panose="020B0604030504040204" pitchFamily="50" charset="-128"/>
              </a:rPr>
              <a:t>スマートシティ化</a:t>
            </a:r>
            <a:endParaRPr lang="ja-JP" altLang="en-US" sz="14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078405" y="1685950"/>
            <a:ext cx="1979132" cy="369332"/>
          </a:xfrm>
          <a:prstGeom prst="rect">
            <a:avLst/>
          </a:prstGeom>
          <a:noFill/>
        </p:spPr>
        <p:txBody>
          <a:bodyPr wrap="none" rtlCol="0">
            <a:spAutoFit/>
          </a:bodyPr>
          <a:lstStyle/>
          <a:p>
            <a:r>
              <a:rPr lang="en-US" altLang="ja-JP" dirty="0">
                <a:latin typeface="Meiryo UI" panose="020B0604030504040204" pitchFamily="50" charset="-128"/>
                <a:ea typeface="Meiryo UI" panose="020B0604030504040204" pitchFamily="50" charset="-128"/>
              </a:rPr>
              <a:t>Society 5.0 </a:t>
            </a:r>
            <a:r>
              <a:rPr lang="ja-JP" altLang="en-US" dirty="0">
                <a:latin typeface="Meiryo UI" panose="020B0604030504040204" pitchFamily="50" charset="-128"/>
                <a:ea typeface="Meiryo UI" panose="020B0604030504040204" pitchFamily="50" charset="-128"/>
              </a:rPr>
              <a:t>支援</a:t>
            </a:r>
          </a:p>
        </p:txBody>
      </p:sp>
      <p:graphicFrame>
        <p:nvGraphicFramePr>
          <p:cNvPr id="41" name="表 40"/>
          <p:cNvGraphicFramePr>
            <a:graphicFrameLocks noGrp="1"/>
          </p:cNvGraphicFramePr>
          <p:nvPr>
            <p:extLst/>
          </p:nvPr>
        </p:nvGraphicFramePr>
        <p:xfrm>
          <a:off x="8317954" y="724430"/>
          <a:ext cx="2849156" cy="5787278"/>
        </p:xfrm>
        <a:graphic>
          <a:graphicData uri="http://schemas.openxmlformats.org/drawingml/2006/table">
            <a:tbl>
              <a:tblPr firstRow="1" bandRow="1">
                <a:tableStyleId>{5C22544A-7EE6-4342-B048-85BDC9FD1C3A}</a:tableStyleId>
              </a:tblPr>
              <a:tblGrid>
                <a:gridCol w="2849156">
                  <a:extLst>
                    <a:ext uri="{9D8B030D-6E8A-4147-A177-3AD203B41FA5}">
                      <a16:colId xmlns:a16="http://schemas.microsoft.com/office/drawing/2014/main" val="20000"/>
                    </a:ext>
                  </a:extLst>
                </a:gridCol>
              </a:tblGrid>
              <a:tr h="864096">
                <a:tc>
                  <a:txBody>
                    <a:bodyPr/>
                    <a:lstStyle/>
                    <a:p>
                      <a:pPr algn="ctr"/>
                      <a:r>
                        <a:rPr kumimoji="1" lang="ja-JP" altLang="en-US" dirty="0" smtClean="0">
                          <a:latin typeface="Meiryo UI" panose="020B0604030504040204" pitchFamily="50" charset="-128"/>
                          <a:ea typeface="Meiryo UI" panose="020B0604030504040204" pitchFamily="50" charset="-128"/>
                        </a:rPr>
                        <a:t>証券、製造機械</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自動搬送（ロボット）</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0"/>
                  </a:ext>
                </a:extLst>
              </a:tr>
              <a:tr h="762438">
                <a:tc>
                  <a:txBody>
                    <a:bodyPr/>
                    <a:lstStyle/>
                    <a:p>
                      <a:pPr algn="ctr"/>
                      <a:r>
                        <a:rPr kumimoji="1" lang="ja-JP" altLang="en-US" dirty="0" smtClean="0">
                          <a:latin typeface="Meiryo UI" panose="020B0604030504040204" pitchFamily="50" charset="-128"/>
                          <a:ea typeface="Meiryo UI" panose="020B0604030504040204" pitchFamily="50" charset="-128"/>
                        </a:rPr>
                        <a:t>スマートシティ</a:t>
                      </a:r>
                      <a:endParaRPr kumimoji="1" lang="ja-JP" altLang="en-US" dirty="0">
                        <a:latin typeface="Meiryo UI" panose="020B0604030504040204" pitchFamily="50" charset="-128"/>
                        <a:ea typeface="Meiryo UI" panose="020B0604030504040204" pitchFamily="50" charset="-128"/>
                      </a:endParaRPr>
                    </a:p>
                  </a:txBody>
                  <a:tcPr anchor="ctr">
                    <a:pattFill prst="openDmnd">
                      <a:fgClr>
                        <a:srgbClr val="FF9933"/>
                      </a:fgClr>
                      <a:bgClr>
                        <a:schemeClr val="bg1"/>
                      </a:bgClr>
                    </a:pattFill>
                  </a:tcPr>
                </a:tc>
                <a:extLst>
                  <a:ext uri="{0D108BD9-81ED-4DB2-BD59-A6C34878D82A}">
                    <a16:rowId xmlns:a16="http://schemas.microsoft.com/office/drawing/2014/main" val="10001"/>
                  </a:ext>
                </a:extLst>
              </a:tr>
              <a:tr h="732788">
                <a:tc>
                  <a:txBody>
                    <a:bodyPr/>
                    <a:lstStyle/>
                    <a:p>
                      <a:pPr algn="ctr"/>
                      <a:r>
                        <a:rPr kumimoji="1" lang="ja-JP" altLang="en-US" dirty="0" smtClean="0">
                          <a:latin typeface="Meiryo UI" panose="020B0604030504040204" pitchFamily="50" charset="-128"/>
                          <a:ea typeface="Meiryo UI" panose="020B0604030504040204" pitchFamily="50" charset="-128"/>
                        </a:rPr>
                        <a:t>工場（製造業）</a:t>
                      </a:r>
                      <a:endParaRPr kumimoji="1" lang="en-US" altLang="ja-JP" dirty="0" smtClean="0">
                        <a:latin typeface="Meiryo UI" panose="020B0604030504040204" pitchFamily="50" charset="-128"/>
                        <a:ea typeface="Meiryo UI" panose="020B0604030504040204" pitchFamily="50" charset="-128"/>
                      </a:endParaRPr>
                    </a:p>
                  </a:txBody>
                  <a:tcPr anchor="ctr">
                    <a:solidFill>
                      <a:srgbClr val="FFFF00"/>
                    </a:solidFill>
                  </a:tcPr>
                </a:tc>
                <a:extLst>
                  <a:ext uri="{0D108BD9-81ED-4DB2-BD59-A6C34878D82A}">
                    <a16:rowId xmlns:a16="http://schemas.microsoft.com/office/drawing/2014/main" val="10002"/>
                  </a:ext>
                </a:extLst>
              </a:tr>
              <a:tr h="677722">
                <a:tc>
                  <a:txBody>
                    <a:bodyPr/>
                    <a:lstStyle/>
                    <a:p>
                      <a:pPr algn="ctr"/>
                      <a:r>
                        <a:rPr kumimoji="1" lang="ja-JP" altLang="en-US" dirty="0" smtClean="0">
                          <a:latin typeface="Meiryo UI" panose="020B0604030504040204" pitchFamily="50" charset="-128"/>
                          <a:ea typeface="Meiryo UI" panose="020B0604030504040204" pitchFamily="50" charset="-128"/>
                        </a:rPr>
                        <a:t>アプリケーション業者</a:t>
                      </a:r>
                      <a:endParaRPr kumimoji="1" lang="ja-JP" altLang="en-US" dirty="0">
                        <a:latin typeface="Meiryo UI" panose="020B0604030504040204" pitchFamily="50" charset="-128"/>
                        <a:ea typeface="Meiryo UI" panose="020B0604030504040204" pitchFamily="50" charset="-128"/>
                      </a:endParaRPr>
                    </a:p>
                  </a:txBody>
                  <a:tcPr anchor="ctr">
                    <a:solidFill>
                      <a:schemeClr val="accent5">
                        <a:lumMod val="60000"/>
                        <a:lumOff val="40000"/>
                      </a:schemeClr>
                    </a:solidFill>
                  </a:tcPr>
                </a:tc>
                <a:extLst>
                  <a:ext uri="{0D108BD9-81ED-4DB2-BD59-A6C34878D82A}">
                    <a16:rowId xmlns:a16="http://schemas.microsoft.com/office/drawing/2014/main" val="10003"/>
                  </a:ext>
                </a:extLst>
              </a:tr>
              <a:tr h="601480">
                <a:tc>
                  <a:txBody>
                    <a:bodyPr/>
                    <a:lstStyle/>
                    <a:p>
                      <a:pPr algn="ctr"/>
                      <a:r>
                        <a:rPr kumimoji="1" lang="ja-JP" altLang="en-US" dirty="0" smtClean="0">
                          <a:latin typeface="Meiryo UI" panose="020B0604030504040204" pitchFamily="50" charset="-128"/>
                          <a:ea typeface="Meiryo UI" panose="020B0604030504040204" pitchFamily="50" charset="-128"/>
                        </a:rPr>
                        <a:t>通信業界</a:t>
                      </a:r>
                      <a:endParaRPr kumimoji="1" lang="ja-JP" altLang="en-US" dirty="0">
                        <a:latin typeface="Meiryo UI" panose="020B0604030504040204" pitchFamily="50" charset="-128"/>
                        <a:ea typeface="Meiryo UI" panose="020B0604030504040204" pitchFamily="50" charset="-128"/>
                      </a:endParaRPr>
                    </a:p>
                  </a:txBody>
                  <a:tcPr anchor="ctr">
                    <a:solidFill>
                      <a:srgbClr val="92D050"/>
                    </a:solidFill>
                  </a:tcPr>
                </a:tc>
                <a:extLst>
                  <a:ext uri="{0D108BD9-81ED-4DB2-BD59-A6C34878D82A}">
                    <a16:rowId xmlns:a16="http://schemas.microsoft.com/office/drawing/2014/main" val="10004"/>
                  </a:ext>
                </a:extLst>
              </a:tr>
              <a:tr h="648072">
                <a:tc>
                  <a:txBody>
                    <a:bodyPr/>
                    <a:lstStyle/>
                    <a:p>
                      <a:pPr algn="ctr"/>
                      <a:r>
                        <a:rPr kumimoji="1" lang="ja-JP" altLang="en-US" dirty="0" smtClean="0">
                          <a:latin typeface="Meiryo UI" panose="020B0604030504040204" pitchFamily="50" charset="-128"/>
                          <a:ea typeface="Meiryo UI" panose="020B0604030504040204" pitchFamily="50" charset="-128"/>
                        </a:rPr>
                        <a:t>国・自治体</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警備会社</a:t>
                      </a:r>
                      <a:endParaRPr kumimoji="1" lang="ja-JP" altLang="en-US" dirty="0">
                        <a:latin typeface="Meiryo UI" panose="020B0604030504040204" pitchFamily="50" charset="-128"/>
                        <a:ea typeface="Meiryo UI" panose="020B0604030504040204" pitchFamily="50" charset="-128"/>
                      </a:endParaRPr>
                    </a:p>
                  </a:txBody>
                  <a:tcPr anchor="ctr">
                    <a:solidFill>
                      <a:srgbClr val="FFC000"/>
                    </a:solidFill>
                  </a:tcPr>
                </a:tc>
                <a:extLst>
                  <a:ext uri="{0D108BD9-81ED-4DB2-BD59-A6C34878D82A}">
                    <a16:rowId xmlns:a16="http://schemas.microsoft.com/office/drawing/2014/main" val="10005"/>
                  </a:ext>
                </a:extLst>
              </a:tr>
              <a:tr h="677722">
                <a:tc>
                  <a:txBody>
                    <a:bodyPr/>
                    <a:lstStyle/>
                    <a:p>
                      <a:pPr algn="ctr"/>
                      <a:r>
                        <a:rPr kumimoji="1" lang="ja-JP" altLang="en-US" sz="1600" dirty="0" smtClean="0">
                          <a:solidFill>
                            <a:schemeClr val="bg1"/>
                          </a:solidFill>
                          <a:latin typeface="Meiryo UI" panose="020B0604030504040204" pitchFamily="50" charset="-128"/>
                          <a:ea typeface="Meiryo UI" panose="020B0604030504040204" pitchFamily="50" charset="-128"/>
                        </a:rPr>
                        <a:t>ビル施設</a:t>
                      </a:r>
                      <a:endParaRPr kumimoji="1" lang="en-US" altLang="ja-JP" sz="16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600" dirty="0" smtClean="0">
                          <a:solidFill>
                            <a:schemeClr val="bg1"/>
                          </a:solidFill>
                          <a:latin typeface="Meiryo UI" panose="020B0604030504040204" pitchFamily="50" charset="-128"/>
                          <a:ea typeface="Meiryo UI" panose="020B0604030504040204" pitchFamily="50" charset="-128"/>
                        </a:rPr>
                        <a:t>建設業</a:t>
                      </a:r>
                      <a:endParaRPr kumimoji="1" lang="en-US" altLang="ja-JP" sz="16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600" dirty="0" smtClean="0">
                          <a:solidFill>
                            <a:schemeClr val="bg1"/>
                          </a:solidFill>
                          <a:latin typeface="Meiryo UI" panose="020B0604030504040204" pitchFamily="50" charset="-128"/>
                          <a:ea typeface="Meiryo UI" panose="020B0604030504040204" pitchFamily="50" charset="-128"/>
                        </a:rPr>
                        <a:t>ビルシステム業者</a:t>
                      </a:r>
                      <a:endParaRPr kumimoji="1" lang="en-US" altLang="ja-JP" sz="1600" dirty="0" smtClean="0">
                        <a:solidFill>
                          <a:schemeClr val="bg1"/>
                        </a:solidFill>
                        <a:latin typeface="Meiryo UI" panose="020B0604030504040204" pitchFamily="50" charset="-128"/>
                        <a:ea typeface="Meiryo UI" panose="020B0604030504040204" pitchFamily="50" charset="-128"/>
                      </a:endParaRPr>
                    </a:p>
                  </a:txBody>
                  <a:tcPr anchor="ctr">
                    <a:solidFill>
                      <a:schemeClr val="accent1">
                        <a:lumMod val="75000"/>
                      </a:schemeClr>
                    </a:solidFill>
                  </a:tcPr>
                </a:tc>
                <a:extLst>
                  <a:ext uri="{0D108BD9-81ED-4DB2-BD59-A6C34878D82A}">
                    <a16:rowId xmlns:a16="http://schemas.microsoft.com/office/drawing/2014/main" val="10006"/>
                  </a:ext>
                </a:extLst>
              </a:tr>
              <a:tr h="677722">
                <a:tc>
                  <a:txBody>
                    <a:bodyPr/>
                    <a:lstStyle/>
                    <a:p>
                      <a:pPr algn="ctr"/>
                      <a:r>
                        <a:rPr kumimoji="1" lang="en-US" altLang="ja-JP" dirty="0" smtClean="0">
                          <a:latin typeface="Meiryo UI" panose="020B0604030504040204" pitchFamily="50" charset="-128"/>
                          <a:ea typeface="Meiryo UI" panose="020B0604030504040204" pitchFamily="50" charset="-128"/>
                        </a:rPr>
                        <a:t>G</a:t>
                      </a:r>
                      <a:r>
                        <a:rPr kumimoji="1" lang="ja-JP" altLang="en-US" dirty="0" smtClean="0">
                          <a:latin typeface="Meiryo UI" panose="020B0604030504040204" pitchFamily="50" charset="-128"/>
                          <a:ea typeface="Meiryo UI" panose="020B0604030504040204" pitchFamily="50" charset="-128"/>
                        </a:rPr>
                        <a:t>特高精度時刻利用</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ﾌﾟﾛｼﾞｪｸﾄ事業者</a:t>
                      </a:r>
                      <a:endParaRPr kumimoji="1" lang="ja-JP" altLang="en-US" dirty="0">
                        <a:latin typeface="Meiryo UI" panose="020B0604030504040204" pitchFamily="50" charset="-128"/>
                        <a:ea typeface="Meiryo UI" panose="020B0604030504040204" pitchFamily="50" charset="-128"/>
                      </a:endParaRPr>
                    </a:p>
                  </a:txBody>
                  <a:tcPr anchor="ctr">
                    <a:solidFill>
                      <a:srgbClr val="FF0000"/>
                    </a:solidFill>
                  </a:tcPr>
                </a:tc>
                <a:extLst>
                  <a:ext uri="{0D108BD9-81ED-4DB2-BD59-A6C34878D82A}">
                    <a16:rowId xmlns:a16="http://schemas.microsoft.com/office/drawing/2014/main" val="10007"/>
                  </a:ext>
                </a:extLst>
              </a:tr>
            </a:tbl>
          </a:graphicData>
        </a:graphic>
      </p:graphicFrame>
      <p:sp>
        <p:nvSpPr>
          <p:cNvPr id="42" name="テキスト ボックス 41"/>
          <p:cNvSpPr txBox="1"/>
          <p:nvPr/>
        </p:nvSpPr>
        <p:spPr>
          <a:xfrm>
            <a:off x="8809444" y="355098"/>
            <a:ext cx="1593706"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主なプレーヤー</a:t>
            </a:r>
          </a:p>
        </p:txBody>
      </p:sp>
      <p:sp>
        <p:nvSpPr>
          <p:cNvPr id="43" name="テキスト ボックス 42"/>
          <p:cNvSpPr txBox="1"/>
          <p:nvPr/>
        </p:nvSpPr>
        <p:spPr>
          <a:xfrm>
            <a:off x="2154594" y="640513"/>
            <a:ext cx="5751895" cy="830997"/>
          </a:xfrm>
          <a:prstGeom prst="rect">
            <a:avLst/>
          </a:prstGeom>
          <a:noFill/>
          <a:ln>
            <a:solidFill>
              <a:schemeClr val="tx1"/>
            </a:solidFill>
          </a:ln>
        </p:spPr>
        <p:txBody>
          <a:bodyPr wrap="none" rtlCol="0">
            <a:spAutoFit/>
          </a:bodyPr>
          <a:lstStyle/>
          <a:p>
            <a:pPr algn="ctr"/>
            <a:r>
              <a:rPr lang="ja-JP" altLang="en-US" sz="2400" b="1" dirty="0" smtClean="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高精度時刻利用プレゼント」の階層構造と</a:t>
            </a:r>
            <a:endParaRPr lang="en-US" altLang="ja-JP" sz="2400" b="1" dirty="0">
              <a:latin typeface="Meiryo UI" panose="020B0604030504040204" pitchFamily="50" charset="-128"/>
              <a:ea typeface="Meiryo UI" panose="020B0604030504040204" pitchFamily="50" charset="-128"/>
            </a:endParaRPr>
          </a:p>
          <a:p>
            <a:pPr algn="ctr"/>
            <a:r>
              <a:rPr lang="ja-JP" altLang="en-US" sz="2400" b="1" dirty="0">
                <a:latin typeface="Meiryo UI" panose="020B0604030504040204" pitchFamily="50" charset="-128"/>
                <a:ea typeface="Meiryo UI" panose="020B0604030504040204" pitchFamily="50" charset="-128"/>
              </a:rPr>
              <a:t>それぞれの主な事業者（プレーヤー）</a:t>
            </a:r>
          </a:p>
        </p:txBody>
      </p:sp>
    </p:spTree>
    <p:extLst>
      <p:ext uri="{BB962C8B-B14F-4D97-AF65-F5344CB8AC3E}">
        <p14:creationId xmlns:p14="http://schemas.microsoft.com/office/powerpoint/2010/main" val="908308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D9F0EFC-19DA-48A3-832F-D2BDC72046F3}"/>
              </a:ext>
            </a:extLst>
          </p:cNvPr>
          <p:cNvPicPr>
            <a:picLocks noChangeAspect="1"/>
          </p:cNvPicPr>
          <p:nvPr/>
        </p:nvPicPr>
        <p:blipFill>
          <a:blip r:embed="rId3"/>
          <a:stretch>
            <a:fillRect/>
          </a:stretch>
        </p:blipFill>
        <p:spPr>
          <a:xfrm>
            <a:off x="806973" y="1116936"/>
            <a:ext cx="9324277" cy="5577472"/>
          </a:xfrm>
          <a:prstGeom prst="rect">
            <a:avLst/>
          </a:prstGeom>
        </p:spPr>
      </p:pic>
      <p:sp>
        <p:nvSpPr>
          <p:cNvPr id="5" name="テキスト ボックス 4">
            <a:extLst>
              <a:ext uri="{FF2B5EF4-FFF2-40B4-BE49-F238E27FC236}">
                <a16:creationId xmlns:a16="http://schemas.microsoft.com/office/drawing/2014/main" id="{F215B14E-70B6-4E71-83EF-933F0C498B56}"/>
              </a:ext>
            </a:extLst>
          </p:cNvPr>
          <p:cNvSpPr txBox="1"/>
          <p:nvPr/>
        </p:nvSpPr>
        <p:spPr>
          <a:xfrm>
            <a:off x="10046690" y="2021612"/>
            <a:ext cx="615553" cy="1747767"/>
          </a:xfrm>
          <a:prstGeom prst="rect">
            <a:avLst/>
          </a:prstGeom>
          <a:solidFill>
            <a:schemeClr val="accent2"/>
          </a:solidFill>
        </p:spPr>
        <p:txBody>
          <a:bodyPr vert="eaVert" wrap="square" rtlCol="0">
            <a:spAutoFit/>
          </a:bodyPr>
          <a:lstStyle/>
          <a:p>
            <a:r>
              <a:rPr kumimoji="1" lang="ja-JP" altLang="en-US" sz="2800" dirty="0">
                <a:solidFill>
                  <a:schemeClr val="bg1"/>
                </a:solidFill>
              </a:rPr>
              <a:t>みちびき</a:t>
            </a:r>
          </a:p>
        </p:txBody>
      </p:sp>
      <p:sp>
        <p:nvSpPr>
          <p:cNvPr id="6" name="テキスト ボックス 5">
            <a:extLst>
              <a:ext uri="{FF2B5EF4-FFF2-40B4-BE49-F238E27FC236}">
                <a16:creationId xmlns:a16="http://schemas.microsoft.com/office/drawing/2014/main" id="{EEE13970-A864-4F6A-AD84-257C8E392333}"/>
              </a:ext>
            </a:extLst>
          </p:cNvPr>
          <p:cNvSpPr txBox="1"/>
          <p:nvPr/>
        </p:nvSpPr>
        <p:spPr>
          <a:xfrm>
            <a:off x="10046690" y="4350621"/>
            <a:ext cx="615553" cy="1108571"/>
          </a:xfrm>
          <a:prstGeom prst="rect">
            <a:avLst/>
          </a:prstGeom>
          <a:solidFill>
            <a:schemeClr val="accent2"/>
          </a:solidFill>
        </p:spPr>
        <p:txBody>
          <a:bodyPr vert="eaVert" wrap="square" rtlCol="0">
            <a:spAutoFit/>
          </a:bodyPr>
          <a:lstStyle/>
          <a:p>
            <a:pPr algn="ctr"/>
            <a:r>
              <a:rPr kumimoji="1" lang="en-US" altLang="ja-JP" sz="2800" dirty="0" err="1">
                <a:solidFill>
                  <a:schemeClr val="bg1"/>
                </a:solidFill>
              </a:rPr>
              <a:t>iPNT</a:t>
            </a:r>
            <a:endParaRPr kumimoji="1" lang="en-US" altLang="ja-JP" sz="2800" dirty="0">
              <a:solidFill>
                <a:schemeClr val="bg1"/>
              </a:solidFill>
            </a:endParaRPr>
          </a:p>
        </p:txBody>
      </p:sp>
      <p:sp>
        <p:nvSpPr>
          <p:cNvPr id="2" name="正方形/長方形 1">
            <a:extLst>
              <a:ext uri="{FF2B5EF4-FFF2-40B4-BE49-F238E27FC236}">
                <a16:creationId xmlns:a16="http://schemas.microsoft.com/office/drawing/2014/main" id="{9DB25D9C-9E18-4032-AAA1-14B8B65D1F5A}"/>
              </a:ext>
            </a:extLst>
          </p:cNvPr>
          <p:cNvSpPr/>
          <p:nvPr/>
        </p:nvSpPr>
        <p:spPr>
          <a:xfrm>
            <a:off x="1936794" y="66388"/>
            <a:ext cx="8877300" cy="954107"/>
          </a:xfrm>
          <a:prstGeom prst="rect">
            <a:avLst/>
          </a:prstGeom>
        </p:spPr>
        <p:txBody>
          <a:bodyPr wrap="square">
            <a:spAutoFit/>
          </a:bodyPr>
          <a:lstStyle/>
          <a:p>
            <a:r>
              <a:rPr lang="ja-JP" altLang="ja-JP" sz="2800" b="1" dirty="0">
                <a:latin typeface="Meiryo UI" panose="020B0604030504040204" pitchFamily="50" charset="-128"/>
                <a:ea typeface="Meiryo UI" panose="020B0604030504040204" pitchFamily="50" charset="-128"/>
                <a:cs typeface="Times New Roman" panose="02020603050405020304" pitchFamily="18" charset="0"/>
              </a:rPr>
              <a:t>高精度でリアルタイムな</a:t>
            </a:r>
            <a:r>
              <a:rPr lang="ja-JP" altLang="ja-JP" sz="28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位置と時刻の基幹インフラ整備が、</a:t>
            </a:r>
            <a:r>
              <a:rPr lang="ja-JP" altLang="ja-JP" sz="2800" b="1" dirty="0">
                <a:latin typeface="Meiryo UI" panose="020B0604030504040204" pitchFamily="50" charset="-128"/>
                <a:ea typeface="Meiryo UI" panose="020B0604030504040204" pitchFamily="50" charset="-128"/>
                <a:cs typeface="Times New Roman" panose="02020603050405020304" pitchFamily="18" charset="0"/>
              </a:rPr>
              <a:t>国の掲げる</a:t>
            </a:r>
            <a:r>
              <a:rPr lang="en-US" altLang="ja-JP" sz="28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Soceity5.0</a:t>
            </a:r>
            <a:r>
              <a:rPr lang="ja-JP" altLang="ja-JP" sz="28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を下支えする</a:t>
            </a:r>
            <a:r>
              <a:rPr lang="ja-JP" altLang="en-US" sz="2800" b="1" dirty="0">
                <a:solidFill>
                  <a:srgbClr val="C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28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0" y="431173"/>
            <a:ext cx="12192000" cy="707886"/>
          </a:xfrm>
          <a:prstGeom prst="rect">
            <a:avLst/>
          </a:prstGeom>
          <a:noFill/>
        </p:spPr>
        <p:txBody>
          <a:bodyPr wrap="square" rtlCol="0">
            <a:spAutoFit/>
          </a:bodyPr>
          <a:lstStyle/>
          <a:p>
            <a:pPr algn="ctr"/>
            <a:r>
              <a:rPr kumimoji="1" lang="ja-JP" altLang="en-US" sz="4000" b="1" dirty="0" smtClean="0">
                <a:latin typeface="Meiryo UI" panose="020B0604030504040204" pitchFamily="50" charset="-128"/>
                <a:ea typeface="Meiryo UI" panose="020B0604030504040204" pitchFamily="50" charset="-128"/>
              </a:rPr>
              <a:t>ポイント</a:t>
            </a:r>
            <a:endParaRPr kumimoji="1" lang="ja-JP" altLang="en-US" sz="4000" b="1" dirty="0">
              <a:latin typeface="Meiryo UI" panose="020B0604030504040204" pitchFamily="50" charset="-128"/>
              <a:ea typeface="Meiryo UI" panose="020B0604030504040204" pitchFamily="50" charset="-128"/>
            </a:endParaRP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4040" y="507534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1770699" y="1668588"/>
            <a:ext cx="9523563" cy="584775"/>
          </a:xfrm>
          <a:prstGeom prst="rect">
            <a:avLst/>
          </a:prstGeom>
          <a:noFill/>
        </p:spPr>
        <p:txBody>
          <a:bodyPr wrap="square" rtlCol="0">
            <a:spAutoFit/>
          </a:bodyPr>
          <a:lstStyle/>
          <a:p>
            <a:r>
              <a:rPr kumimoji="1" lang="en-US" altLang="ja-JP" sz="3200" dirty="0" smtClean="0">
                <a:latin typeface="Meiryo UI" panose="020B0604030504040204" pitchFamily="50" charset="-128"/>
                <a:ea typeface="Meiryo UI" panose="020B0604030504040204" pitchFamily="50" charset="-128"/>
              </a:rPr>
              <a:t>IoT</a:t>
            </a:r>
            <a:r>
              <a:rPr kumimoji="1" lang="ja-JP" altLang="en-US" sz="3200" dirty="0" smtClean="0">
                <a:latin typeface="Meiryo UI" panose="020B0604030504040204" pitchFamily="50" charset="-128"/>
                <a:ea typeface="Meiryo UI" panose="020B0604030504040204" pitchFamily="50" charset="-128"/>
              </a:rPr>
              <a:t>／</a:t>
            </a:r>
            <a:r>
              <a:rPr kumimoji="1" lang="en-US" altLang="ja-JP" sz="3200" dirty="0" smtClean="0">
                <a:latin typeface="Meiryo UI" panose="020B0604030504040204" pitchFamily="50" charset="-128"/>
                <a:ea typeface="Meiryo UI" panose="020B0604030504040204" pitchFamily="50" charset="-128"/>
              </a:rPr>
              <a:t>CPS</a:t>
            </a:r>
            <a:r>
              <a:rPr kumimoji="1" lang="ja-JP" altLang="en-US" sz="3200" dirty="0" smtClean="0">
                <a:latin typeface="Meiryo UI" panose="020B0604030504040204" pitchFamily="50" charset="-128"/>
                <a:ea typeface="Meiryo UI" panose="020B0604030504040204" pitchFamily="50" charset="-128"/>
              </a:rPr>
              <a:t>に欠けているのは</a:t>
            </a:r>
            <a:r>
              <a:rPr kumimoji="1" lang="en-US" altLang="ja-JP" sz="3200" b="1" u="sng" dirty="0" smtClean="0">
                <a:solidFill>
                  <a:srgbClr val="FF0000"/>
                </a:solidFill>
                <a:latin typeface="Meiryo UI" panose="020B0604030504040204" pitchFamily="50" charset="-128"/>
                <a:ea typeface="Meiryo UI" panose="020B0604030504040204" pitchFamily="50" charset="-128"/>
              </a:rPr>
              <a:t>PNT</a:t>
            </a:r>
            <a:r>
              <a:rPr kumimoji="1" lang="ja-JP" altLang="en-US" sz="3200" dirty="0" err="1" smtClean="0">
                <a:latin typeface="Meiryo UI" panose="020B0604030504040204" pitchFamily="50" charset="-128"/>
                <a:ea typeface="Meiryo UI" panose="020B0604030504040204" pitchFamily="50" charset="-128"/>
              </a:rPr>
              <a:t>。</a:t>
            </a:r>
            <a:r>
              <a:rPr kumimoji="1" lang="ja-JP" altLang="en-US" sz="3200" b="1" u="sng" dirty="0" smtClean="0">
                <a:solidFill>
                  <a:srgbClr val="FF0000"/>
                </a:solidFill>
                <a:latin typeface="Meiryo UI" panose="020B0604030504040204" pitchFamily="50" charset="-128"/>
                <a:ea typeface="Meiryo UI" panose="020B0604030504040204" pitchFamily="50" charset="-128"/>
              </a:rPr>
              <a:t>死活的に重要</a:t>
            </a:r>
            <a:r>
              <a:rPr kumimoji="1" lang="ja-JP" altLang="en-US" sz="3200" b="1" dirty="0" smtClean="0">
                <a:solidFill>
                  <a:srgbClr val="FF0000"/>
                </a:solidFill>
                <a:latin typeface="Meiryo UI" panose="020B0604030504040204" pitchFamily="50" charset="-128"/>
                <a:ea typeface="Meiryo UI" panose="020B0604030504040204" pitchFamily="50" charset="-128"/>
              </a:rPr>
              <a:t>！</a:t>
            </a:r>
            <a:endParaRPr kumimoji="1" lang="ja-JP" altLang="en-US" sz="32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89690" y="2839959"/>
            <a:ext cx="9523563"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時刻同期／タイミングされていないセンサーのデータは</a:t>
            </a:r>
            <a:r>
              <a:rPr kumimoji="1" lang="ja-JP" altLang="en-US" sz="3200" b="1" u="sng" dirty="0" smtClean="0">
                <a:solidFill>
                  <a:srgbClr val="FF0000"/>
                </a:solidFill>
                <a:latin typeface="Meiryo UI" panose="020B0604030504040204" pitchFamily="50" charset="-128"/>
                <a:ea typeface="Meiryo UI" panose="020B0604030504040204" pitchFamily="50" charset="-128"/>
              </a:rPr>
              <a:t>ゴミ</a:t>
            </a:r>
            <a:endParaRPr kumimoji="1" lang="ja-JP" altLang="en-US" sz="3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770699" y="3990459"/>
            <a:ext cx="9523563"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屋外での位置精度は飛躍的に向上。</a:t>
            </a:r>
            <a:r>
              <a:rPr lang="ja-JP" altLang="en-US" sz="3200" b="1" u="sng" dirty="0" smtClean="0">
                <a:solidFill>
                  <a:srgbClr val="FF0000"/>
                </a:solidFill>
                <a:latin typeface="Meiryo UI" panose="020B0604030504040204" pitchFamily="50" charset="-128"/>
                <a:ea typeface="Meiryo UI" panose="020B0604030504040204" pitchFamily="50" charset="-128"/>
              </a:rPr>
              <a:t>課題は屋内</a:t>
            </a:r>
            <a:r>
              <a:rPr lang="ja-JP" altLang="en-US"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770698" y="5235112"/>
            <a:ext cx="10421301" cy="1077218"/>
          </a:xfrm>
          <a:prstGeom prst="rect">
            <a:avLst/>
          </a:prstGeom>
          <a:noFill/>
        </p:spPr>
        <p:txBody>
          <a:bodyPr wrap="square" rtlCol="0">
            <a:spAutoFit/>
          </a:bodyPr>
          <a:lstStyle/>
          <a:p>
            <a:r>
              <a:rPr lang="en-US" altLang="ja-JP" sz="3200" b="1" u="sng" dirty="0" err="1" smtClean="0">
                <a:solidFill>
                  <a:srgbClr val="002060"/>
                </a:solidFill>
                <a:latin typeface="Meiryo UI" panose="020B0604030504040204" pitchFamily="50" charset="-128"/>
                <a:ea typeface="Meiryo UI" panose="020B0604030504040204" pitchFamily="50" charset="-128"/>
              </a:rPr>
              <a:t>OSIsoft</a:t>
            </a:r>
            <a:r>
              <a:rPr lang="ja-JP" altLang="en-US" sz="3200" b="1" u="sng" dirty="0" smtClean="0">
                <a:solidFill>
                  <a:srgbClr val="7030A0"/>
                </a:solidFill>
                <a:latin typeface="Meiryo UI" panose="020B0604030504040204" pitchFamily="50" charset="-128"/>
                <a:ea typeface="Meiryo UI" panose="020B0604030504040204" pitchFamily="50" charset="-128"/>
              </a:rPr>
              <a:t>の</a:t>
            </a:r>
            <a:r>
              <a:rPr lang="en-US" altLang="ja-JP" sz="3200" b="1" u="sng" dirty="0" smtClean="0">
                <a:solidFill>
                  <a:srgbClr val="FF0000"/>
                </a:solidFill>
                <a:latin typeface="Meiryo UI" panose="020B0604030504040204" pitchFamily="50" charset="-128"/>
                <a:ea typeface="Meiryo UI" panose="020B0604030504040204" pitchFamily="50" charset="-128"/>
              </a:rPr>
              <a:t>PI</a:t>
            </a:r>
            <a:r>
              <a:rPr lang="ja-JP" altLang="en-US" sz="3200" b="1" u="sng" dirty="0" smtClean="0">
                <a:solidFill>
                  <a:srgbClr val="FF0000"/>
                </a:solidFill>
                <a:latin typeface="Meiryo UI" panose="020B0604030504040204" pitchFamily="50" charset="-128"/>
                <a:ea typeface="Meiryo UI" panose="020B0604030504040204" pitchFamily="50" charset="-128"/>
              </a:rPr>
              <a:t>システム</a:t>
            </a:r>
            <a:r>
              <a:rPr lang="ja-JP" altLang="en-US" sz="3200" b="1" u="sng" dirty="0" smtClean="0">
                <a:solidFill>
                  <a:srgbClr val="7030A0"/>
                </a:solidFill>
                <a:latin typeface="Meiryo UI" panose="020B0604030504040204" pitchFamily="50" charset="-128"/>
                <a:ea typeface="Meiryo UI" panose="020B0604030504040204" pitchFamily="50" charset="-128"/>
              </a:rPr>
              <a:t>との親和性あり。</a:t>
            </a:r>
            <a:r>
              <a:rPr kumimoji="1" lang="ja-JP" altLang="en-US" sz="3200" b="1" u="sng" dirty="0" smtClean="0">
                <a:solidFill>
                  <a:srgbClr val="002060"/>
                </a:solidFill>
                <a:latin typeface="Meiryo UI" panose="020B0604030504040204" pitchFamily="50" charset="-128"/>
                <a:ea typeface="Meiryo UI" panose="020B0604030504040204" pitchFamily="50" charset="-128"/>
              </a:rPr>
              <a:t>整流化</a:t>
            </a:r>
            <a:r>
              <a:rPr kumimoji="1" lang="ja-JP" altLang="en-US" sz="2800" b="1" u="sng" dirty="0" smtClean="0">
                <a:solidFill>
                  <a:srgbClr val="002060"/>
                </a:solidFill>
                <a:latin typeface="Meiryo UI" panose="020B0604030504040204" pitchFamily="50" charset="-128"/>
                <a:ea typeface="Meiryo UI" panose="020B0604030504040204" pitchFamily="50" charset="-128"/>
              </a:rPr>
              <a:t>（時刻同期）</a:t>
            </a:r>
            <a:r>
              <a:rPr kumimoji="1" lang="ja-JP" altLang="en-US" sz="3200" b="1" u="sng" dirty="0" smtClean="0">
                <a:solidFill>
                  <a:srgbClr val="002060"/>
                </a:solidFill>
                <a:latin typeface="Meiryo UI" panose="020B0604030504040204" pitchFamily="50" charset="-128"/>
                <a:ea typeface="Meiryo UI" panose="020B0604030504040204" pitchFamily="50" charset="-128"/>
              </a:rPr>
              <a:t>され、時系列に</a:t>
            </a:r>
            <a:r>
              <a:rPr kumimoji="1" lang="en-US" altLang="ja-JP" sz="3200" b="1" u="sng" dirty="0" smtClean="0">
                <a:solidFill>
                  <a:srgbClr val="002060"/>
                </a:solidFill>
                <a:latin typeface="Meiryo UI" panose="020B0604030504040204" pitchFamily="50" charset="-128"/>
                <a:ea typeface="Meiryo UI" panose="020B0604030504040204" pitchFamily="50" charset="-128"/>
              </a:rPr>
              <a:t>DB</a:t>
            </a:r>
            <a:r>
              <a:rPr kumimoji="1" lang="ja-JP" altLang="en-US" sz="3200" b="1" u="sng" dirty="0" smtClean="0">
                <a:solidFill>
                  <a:srgbClr val="002060"/>
                </a:solidFill>
                <a:latin typeface="Meiryo UI" panose="020B0604030504040204" pitchFamily="50" charset="-128"/>
                <a:ea typeface="Meiryo UI" panose="020B0604030504040204" pitchFamily="50" charset="-128"/>
              </a:rPr>
              <a:t>に蓄積されたデータで人工知能を調教。</a:t>
            </a:r>
            <a:endParaRPr kumimoji="1" lang="ja-JP" altLang="en-US" sz="3200" dirty="0">
              <a:solidFill>
                <a:srgbClr val="002060"/>
              </a:solidFill>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10915650" y="6356350"/>
            <a:ext cx="438150" cy="365125"/>
          </a:xfrm>
        </p:spPr>
        <p:txBody>
          <a:bodyPr/>
          <a:lstStyle/>
          <a:p>
            <a:fld id="{E0111AC5-7BD5-411B-8205-861CC0B8AE82}" type="slidenum">
              <a:rPr kumimoji="1" lang="ja-JP" altLang="en-US" smtClean="0"/>
              <a:t>2</a:t>
            </a:fld>
            <a:endParaRPr kumimoji="1" lang="ja-JP" altLang="en-US"/>
          </a:p>
        </p:txBody>
      </p:sp>
      <p:sp>
        <p:nvSpPr>
          <p:cNvPr id="2" name="正方形/長方形 1"/>
          <p:cNvSpPr/>
          <p:nvPr/>
        </p:nvSpPr>
        <p:spPr>
          <a:xfrm>
            <a:off x="6324600" y="2114863"/>
            <a:ext cx="2834559" cy="276999"/>
          </a:xfrm>
          <a:prstGeom prst="rect">
            <a:avLst/>
          </a:prstGeom>
        </p:spPr>
        <p:txBody>
          <a:bodyPr wrap="none">
            <a:spAutoFit/>
          </a:bodyPr>
          <a:lstStyle/>
          <a:p>
            <a:r>
              <a:rPr lang="en-US" altLang="ja-JP" sz="1200" dirty="0" smtClean="0">
                <a:latin typeface="Meiryo UI" panose="020B0604030504040204" pitchFamily="50" charset="-128"/>
                <a:ea typeface="Meiryo UI" panose="020B0604030504040204" pitchFamily="50" charset="-128"/>
              </a:rPr>
              <a:t>Positioning</a:t>
            </a:r>
            <a:r>
              <a:rPr lang="en-US" altLang="ja-JP" sz="1200" dirty="0">
                <a:latin typeface="Meiryo UI" panose="020B0604030504040204" pitchFamily="50" charset="-128"/>
                <a:ea typeface="Meiryo UI" panose="020B0604030504040204" pitchFamily="50" charset="-128"/>
              </a:rPr>
              <a:t>, Navigation, and Timing</a:t>
            </a:r>
            <a:endParaRPr lang="ja-JP" altLang="en-US" sz="1200" dirty="0">
              <a:latin typeface="Meiryo UI" panose="020B0604030504040204" pitchFamily="50" charset="-128"/>
              <a:ea typeface="Meiryo UI" panose="020B0604030504040204" pitchFamily="50" charset="-128"/>
            </a:endParaRPr>
          </a:p>
        </p:txBody>
      </p:sp>
      <p:sp>
        <p:nvSpPr>
          <p:cNvPr id="3" name="Rectangle 1"/>
          <p:cNvSpPr>
            <a:spLocks noChangeArrowheads="1"/>
          </p:cNvSpPr>
          <p:nvPr/>
        </p:nvSpPr>
        <p:spPr bwMode="auto">
          <a:xfrm>
            <a:off x="2823882" y="2086653"/>
            <a:ext cx="16786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chemeClr val="tx1"/>
                </a:solidFill>
                <a:effectLst/>
                <a:latin typeface="Arial" panose="020B0604020202020204" pitchFamily="34" charset="0"/>
              </a:rPr>
              <a:t>Cyer</a:t>
            </a:r>
            <a:r>
              <a:rPr kumimoji="0" lang="ja-JP" altLang="en-US" sz="1200" dirty="0">
                <a:latin typeface="Arial" panose="020B0604020202020204" pitchFamily="34" charset="0"/>
              </a:rPr>
              <a:t> </a:t>
            </a:r>
            <a:r>
              <a:rPr kumimoji="0" lang="ja-JP" altLang="ja-JP" sz="1200" b="0" i="0" u="none" strike="noStrike" cap="none" normalizeH="0" baseline="0" dirty="0" smtClean="0">
                <a:ln>
                  <a:noFill/>
                </a:ln>
                <a:solidFill>
                  <a:schemeClr val="tx1"/>
                </a:solidFill>
                <a:effectLst/>
                <a:latin typeface="Arial" panose="020B0604020202020204" pitchFamily="34" charset="0"/>
              </a:rPr>
              <a:t>Physical System</a:t>
            </a:r>
          </a:p>
        </p:txBody>
      </p:sp>
      <p:pic>
        <p:nvPicPr>
          <p:cNvPr id="14" name="図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9001" y="2201637"/>
            <a:ext cx="1486903" cy="148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4322" y="4459011"/>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8634040" y="6161757"/>
            <a:ext cx="1202634" cy="461665"/>
          </a:xfrm>
          <a:prstGeom prst="rect">
            <a:avLst/>
          </a:prstGeom>
          <a:noFill/>
        </p:spPr>
        <p:txBody>
          <a:bodyPr wrap="square" rtlCol="0">
            <a:spAutoFit/>
          </a:bodyPr>
          <a:lstStyle/>
          <a:p>
            <a:pPr algn="ctr"/>
            <a:r>
              <a:rPr kumimoji="1" lang="en-US" altLang="ja-JP" sz="2400" dirty="0" smtClean="0"/>
              <a:t>Grid</a:t>
            </a:r>
            <a:endParaRPr kumimoji="1" lang="ja-JP" altLang="en-US" sz="2400" dirty="0"/>
          </a:p>
        </p:txBody>
      </p:sp>
      <p:sp>
        <p:nvSpPr>
          <p:cNvPr id="22" name="テキスト ボックス 21"/>
          <p:cNvSpPr txBox="1"/>
          <p:nvPr/>
        </p:nvSpPr>
        <p:spPr>
          <a:xfrm>
            <a:off x="3663213" y="6228872"/>
            <a:ext cx="1992151" cy="461665"/>
          </a:xfrm>
          <a:prstGeom prst="rect">
            <a:avLst/>
          </a:prstGeom>
          <a:noFill/>
        </p:spPr>
        <p:txBody>
          <a:bodyPr wrap="square" rtlCol="0">
            <a:spAutoFit/>
          </a:bodyPr>
          <a:lstStyle/>
          <a:p>
            <a:pPr algn="ctr"/>
            <a:r>
              <a:rPr kumimoji="1" lang="en-US" altLang="ja-JP" sz="2400" dirty="0" smtClean="0"/>
              <a:t>PI System</a:t>
            </a:r>
            <a:endParaRPr kumimoji="1" lang="ja-JP" altLang="en-US" sz="2400" dirty="0"/>
          </a:p>
        </p:txBody>
      </p:sp>
    </p:spTree>
    <p:extLst>
      <p:ext uri="{BB962C8B-B14F-4D97-AF65-F5344CB8AC3E}">
        <p14:creationId xmlns:p14="http://schemas.microsoft.com/office/powerpoint/2010/main" val="2712039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2275" y="2465951"/>
            <a:ext cx="12194275" cy="4392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1272" name="Object 179"/>
          <p:cNvGraphicFramePr>
            <a:graphicFrameLocks noChangeAspect="1"/>
          </p:cNvGraphicFramePr>
          <p:nvPr>
            <p:extLst>
              <p:ext uri="{D42A27DB-BD31-4B8C-83A1-F6EECF244321}">
                <p14:modId xmlns:p14="http://schemas.microsoft.com/office/powerpoint/2010/main" val="340309379"/>
              </p:ext>
            </p:extLst>
          </p:nvPr>
        </p:nvGraphicFramePr>
        <p:xfrm>
          <a:off x="5900377" y="1695123"/>
          <a:ext cx="385536" cy="548821"/>
        </p:xfrm>
        <a:graphic>
          <a:graphicData uri="http://schemas.openxmlformats.org/presentationml/2006/ole">
            <mc:AlternateContent xmlns:mc="http://schemas.openxmlformats.org/markup-compatibility/2006">
              <mc:Choice xmlns:v="urn:schemas-microsoft-com:vml" Requires="v">
                <p:oleObj spid="_x0000_s2119" name="Clip" r:id="rId4" imgW="1337767" imgH="1900123" progId="MS_ClipArt_Gallery.2">
                  <p:embed/>
                </p:oleObj>
              </mc:Choice>
              <mc:Fallback>
                <p:oleObj name="Clip" r:id="rId4" imgW="1337767" imgH="190012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377" y="1695123"/>
                        <a:ext cx="385536" cy="5488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pic>
        <p:nvPicPr>
          <p:cNvPr id="11268" name="Picture 8" descr="C:\Users\D0198\Desktop\和コンテンツ\1_haru\haru_01\PNG\h_parts14\h_parts14_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9026" y="2031767"/>
            <a:ext cx="1034143" cy="1034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テキスト ボックス 6"/>
          <p:cNvSpPr txBox="1"/>
          <p:nvPr/>
        </p:nvSpPr>
        <p:spPr>
          <a:xfrm>
            <a:off x="1171400" y="858217"/>
            <a:ext cx="9800239"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err="1" smtClean="0">
                <a:latin typeface="Meiryo UI" panose="020B0604030504040204" pitchFamily="50" charset="-128"/>
                <a:ea typeface="Meiryo UI" panose="020B0604030504040204" pitchFamily="50" charset="-128"/>
              </a:rPr>
              <a:t>iPNT</a:t>
            </a:r>
            <a:endParaRPr lang="en-US" altLang="ja-JP" sz="2400"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633809" y="81683"/>
            <a:ext cx="6870031" cy="523220"/>
          </a:xfrm>
          <a:prstGeom prst="rect">
            <a:avLst/>
          </a:prstGeom>
          <a:noFill/>
        </p:spPr>
        <p:txBody>
          <a:bodyPr wrap="square" rtlCol="0">
            <a:spAutoFit/>
          </a:bodyPr>
          <a:lstStyle/>
          <a:p>
            <a:pPr algn="ctr"/>
            <a:r>
              <a:rPr kumimoji="1" lang="en-US" altLang="ja-JP" sz="2800" b="1" u="sng" dirty="0" smtClean="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Society 5.0</a:t>
            </a:r>
            <a:r>
              <a:rPr kumimoji="1" lang="ja-JP" altLang="en-US" sz="2800" b="1" dirty="0" smtClean="0">
                <a:latin typeface="Meiryo UI" panose="020B0604030504040204" pitchFamily="50" charset="-128"/>
                <a:ea typeface="Meiryo UI" panose="020B0604030504040204" pitchFamily="50" charset="-128"/>
              </a:rPr>
              <a:t>を実現します。</a:t>
            </a:r>
            <a:endParaRPr kumimoji="1" lang="en-US" altLang="ja-JP" sz="2800" b="1" dirty="0" smtClean="0">
              <a:latin typeface="Meiryo UI" panose="020B0604030504040204" pitchFamily="50" charset="-128"/>
              <a:ea typeface="Meiryo UI" panose="020B0604030504040204" pitchFamily="50" charset="-128"/>
            </a:endParaRPr>
          </a:p>
        </p:txBody>
      </p:sp>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7534" y="2878319"/>
            <a:ext cx="342088" cy="37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86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736600" y="1471589"/>
            <a:ext cx="11036299" cy="5078313"/>
          </a:xfrm>
          <a:prstGeom prst="rect">
            <a:avLst/>
          </a:prstGeom>
        </p:spPr>
        <p:txBody>
          <a:bodyPr wrap="square">
            <a:spAutoFit/>
          </a:bodyPr>
          <a:lstStyle/>
          <a:p>
            <a:r>
              <a:rPr lang="ja-JP" altLang="en-US" b="1" dirty="0" smtClean="0">
                <a:latin typeface="Meiryo UI" panose="020B0604030504040204" pitchFamily="50" charset="-128"/>
                <a:ea typeface="Meiryo UI" panose="020B0604030504040204" pitchFamily="50" charset="-128"/>
              </a:rPr>
              <a:t>現代</a:t>
            </a:r>
            <a:r>
              <a:rPr lang="ja-JP" altLang="en-US" b="1" dirty="0">
                <a:latin typeface="Meiryo UI" panose="020B0604030504040204" pitchFamily="50" charset="-128"/>
                <a:ea typeface="Meiryo UI" panose="020B0604030504040204" pitchFamily="50" charset="-128"/>
              </a:rPr>
              <a:t>社会では、様々なものがインターネットにつながり、膨大な情報が行き交って</a:t>
            </a:r>
            <a:r>
              <a:rPr lang="ja-JP" altLang="en-US" b="1" dirty="0" smtClean="0">
                <a:latin typeface="Meiryo UI" panose="020B0604030504040204" pitchFamily="50" charset="-128"/>
                <a:ea typeface="Meiryo UI" panose="020B0604030504040204" pitchFamily="50" charset="-128"/>
              </a:rPr>
              <a:t>いる。それら</a:t>
            </a:r>
            <a:r>
              <a:rPr lang="ja-JP" altLang="en-US" b="1" dirty="0">
                <a:latin typeface="Meiryo UI" panose="020B0604030504040204" pitchFamily="50" charset="-128"/>
                <a:ea typeface="Meiryo UI" panose="020B0604030504040204" pitchFamily="50" charset="-128"/>
              </a:rPr>
              <a:t>を正確にやり取りするためには、情報を扱う電子機器の時計を正確に合わせておく必要が</a:t>
            </a:r>
            <a:r>
              <a:rPr lang="ja-JP" altLang="en-US" b="1" dirty="0" smtClean="0">
                <a:latin typeface="Meiryo UI" panose="020B0604030504040204" pitchFamily="50" charset="-128"/>
                <a:ea typeface="Meiryo UI" panose="020B0604030504040204" pitchFamily="50" charset="-128"/>
              </a:rPr>
              <a:t>ある。これを「</a:t>
            </a:r>
            <a:r>
              <a:rPr lang="ja-JP" altLang="en-US" b="1" u="sng" dirty="0">
                <a:solidFill>
                  <a:srgbClr val="FF0000"/>
                </a:solidFill>
                <a:latin typeface="Meiryo UI" panose="020B0604030504040204" pitchFamily="50" charset="-128"/>
                <a:ea typeface="Meiryo UI" panose="020B0604030504040204" pitchFamily="50" charset="-128"/>
              </a:rPr>
              <a:t>時刻同期</a:t>
            </a:r>
            <a:r>
              <a:rPr lang="ja-JP" altLang="en-US" b="1" dirty="0">
                <a:latin typeface="Meiryo UI" panose="020B0604030504040204" pitchFamily="50" charset="-128"/>
                <a:ea typeface="Meiryo UI" panose="020B0604030504040204" pitchFamily="50" charset="-128"/>
              </a:rPr>
              <a:t>」と</a:t>
            </a:r>
            <a:r>
              <a:rPr lang="ja-JP" altLang="en-US" b="1" dirty="0" smtClean="0">
                <a:latin typeface="Meiryo UI" panose="020B0604030504040204" pitchFamily="50" charset="-128"/>
                <a:ea typeface="Meiryo UI" panose="020B0604030504040204" pitchFamily="50" charset="-128"/>
              </a:rPr>
              <a:t>呼ぶ。</a:t>
            </a:r>
            <a:r>
              <a:rPr lang="ja-JP" altLang="en-US" b="1" dirty="0">
                <a:latin typeface="Meiryo UI" panose="020B0604030504040204" pitchFamily="50" charset="-128"/>
                <a:ea typeface="Meiryo UI" panose="020B0604030504040204" pitchFamily="50" charset="-128"/>
              </a:rPr>
              <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放送、通信、鉄道、金融、電力、</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などの分野では、</a:t>
            </a:r>
            <a:r>
              <a:rPr lang="en-US" altLang="ja-JP" b="1" dirty="0">
                <a:latin typeface="Meiryo UI" panose="020B0604030504040204" pitchFamily="50" charset="-128"/>
                <a:ea typeface="Meiryo UI" panose="020B0604030504040204" pitchFamily="50" charset="-128"/>
              </a:rPr>
              <a:t>100</a:t>
            </a:r>
            <a:r>
              <a:rPr lang="ja-JP" altLang="en-US" b="1" dirty="0">
                <a:latin typeface="Meiryo UI" panose="020B0604030504040204" pitchFamily="50" charset="-128"/>
                <a:ea typeface="Meiryo UI" panose="020B0604030504040204" pitchFamily="50" charset="-128"/>
              </a:rPr>
              <a:t>万分の</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秒という超高精度で時刻を合わせる必要が出て</a:t>
            </a:r>
            <a:r>
              <a:rPr lang="ja-JP" altLang="en-US" b="1" dirty="0" smtClean="0">
                <a:latin typeface="Meiryo UI" panose="020B0604030504040204" pitchFamily="50" charset="-128"/>
                <a:ea typeface="Meiryo UI" panose="020B0604030504040204" pitchFamily="50" charset="-128"/>
              </a:rPr>
              <a:t>きており、</a:t>
            </a:r>
            <a:r>
              <a:rPr lang="ja-JP" altLang="en-US" b="1" u="sng" dirty="0" smtClean="0">
                <a:solidFill>
                  <a:srgbClr val="FF0000"/>
                </a:solidFill>
                <a:latin typeface="Meiryo UI" panose="020B0604030504040204" pitchFamily="50" charset="-128"/>
                <a:ea typeface="Meiryo UI" panose="020B0604030504040204" pitchFamily="50" charset="-128"/>
              </a:rPr>
              <a:t>ピコ秒（</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兆分の</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秒）での時刻同期が必要との意見（総務省）</a:t>
            </a:r>
            <a:r>
              <a:rPr lang="ja-JP" altLang="en-US" b="1" dirty="0" smtClean="0">
                <a:latin typeface="Meiryo UI" panose="020B0604030504040204" pitchFamily="50" charset="-128"/>
                <a:ea typeface="Meiryo UI" panose="020B0604030504040204" pitchFamily="50" charset="-128"/>
              </a:rPr>
              <a:t>もある。</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特に、</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の電波を受信できない地下や屋内での時刻同期をどうするかが課題</a:t>
            </a:r>
            <a:r>
              <a:rPr lang="ja-JP" altLang="en-US" b="1" dirty="0" smtClean="0">
                <a:latin typeface="Meiryo UI" panose="020B0604030504040204" pitchFamily="50" charset="-128"/>
                <a:ea typeface="Meiryo UI" panose="020B0604030504040204" pitchFamily="50" charset="-128"/>
              </a:rPr>
              <a:t>。特に５</a:t>
            </a:r>
            <a:r>
              <a:rPr lang="en-US" altLang="ja-JP" b="1" dirty="0" smtClean="0">
                <a:latin typeface="Meiryo UI" panose="020B0604030504040204" pitchFamily="50" charset="-128"/>
                <a:ea typeface="Meiryo UI" panose="020B0604030504040204" pitchFamily="50" charset="-128"/>
              </a:rPr>
              <a:t>G</a:t>
            </a:r>
            <a:r>
              <a:rPr lang="ja-JP" altLang="en-US" b="1" dirty="0" err="1" smtClean="0">
                <a:latin typeface="Meiryo UI" panose="020B0604030504040204" pitchFamily="50" charset="-128"/>
                <a:ea typeface="Meiryo UI" panose="020B0604030504040204" pitchFamily="50" charset="-128"/>
              </a:rPr>
              <a:t>への</a:t>
            </a:r>
            <a:r>
              <a:rPr lang="ja-JP" altLang="en-US" b="1" dirty="0" smtClean="0">
                <a:latin typeface="Meiryo UI" panose="020B0604030504040204" pitchFamily="50" charset="-128"/>
                <a:ea typeface="Meiryo UI" panose="020B0604030504040204" pitchFamily="50" charset="-128"/>
              </a:rPr>
              <a:t>移行を目前としている携帯通信キャリアにとっては、抜本的な解決策がないのが現状である。</a:t>
            </a:r>
            <a:endParaRPr lang="en-US" altLang="ja-JP" b="1" dirty="0" smtClean="0">
              <a:latin typeface="Meiryo UI" panose="020B0604030504040204" pitchFamily="50" charset="-128"/>
              <a:ea typeface="Meiryo UI" panose="020B0604030504040204" pitchFamily="50" charset="-128"/>
            </a:endParaRPr>
          </a:p>
          <a:p>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smtClean="0">
                <a:solidFill>
                  <a:srgbClr val="FF0000"/>
                </a:solidFill>
                <a:latin typeface="Meiryo UI" panose="020B0604030504040204" pitchFamily="50" charset="-128"/>
                <a:ea typeface="Meiryo UI" panose="020B0604030504040204" pitchFamily="50" charset="-128"/>
              </a:rPr>
              <a:t>屋内での時刻同期ソリューションの一つが「</a:t>
            </a:r>
            <a:r>
              <a:rPr lang="en-US" altLang="ja-JP" b="1" u="sng" dirty="0" err="1" smtClean="0">
                <a:solidFill>
                  <a:srgbClr val="002060"/>
                </a:solidFill>
                <a:latin typeface="Meiryo UI" panose="020B0604030504040204" pitchFamily="50" charset="-128"/>
                <a:ea typeface="Meiryo UI" panose="020B0604030504040204" pitchFamily="50" charset="-128"/>
              </a:rPr>
              <a:t>iPNT</a:t>
            </a:r>
            <a:r>
              <a:rPr lang="ja-JP" altLang="en-US" b="1" dirty="0" smtClean="0">
                <a:solidFill>
                  <a:srgbClr val="FF0000"/>
                </a:solidFill>
                <a:latin typeface="Meiryo UI" panose="020B0604030504040204" pitchFamily="50" charset="-128"/>
                <a:ea typeface="Meiryo UI" panose="020B0604030504040204" pitchFamily="50" charset="-128"/>
              </a:rPr>
              <a:t>」である。</a:t>
            </a:r>
            <a:r>
              <a:rPr lang="en-US" altLang="ja-JP" b="1" dirty="0" smtClean="0">
                <a:solidFill>
                  <a:srgbClr val="FF0000"/>
                </a:solidFill>
                <a:latin typeface="Meiryo UI" panose="020B0604030504040204" pitchFamily="50" charset="-128"/>
                <a:ea typeface="Meiryo UI" panose="020B0604030504040204" pitchFamily="50" charset="-128"/>
              </a:rPr>
              <a:t>TV</a:t>
            </a:r>
            <a:r>
              <a:rPr lang="ja-JP" altLang="en-US" b="1" dirty="0" smtClean="0">
                <a:solidFill>
                  <a:srgbClr val="FF0000"/>
                </a:solidFill>
                <a:latin typeface="Meiryo UI" panose="020B0604030504040204" pitchFamily="50" charset="-128"/>
                <a:ea typeface="Meiryo UI" panose="020B0604030504040204" pitchFamily="50" charset="-128"/>
              </a:rPr>
              <a:t>の同軸ケーブルを経由して、</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の時刻情報を配信するのでコスト負担も新規にシステム導入する場合の</a:t>
            </a:r>
            <a:r>
              <a:rPr lang="en-US" altLang="ja-JP" b="1" dirty="0" smtClean="0">
                <a:solidFill>
                  <a:srgbClr val="FF0000"/>
                </a:solidFill>
                <a:latin typeface="Meiryo UI" panose="020B0604030504040204" pitchFamily="50" charset="-128"/>
                <a:ea typeface="Meiryo UI" panose="020B0604030504040204" pitchFamily="50" charset="-128"/>
              </a:rPr>
              <a:t>1/8</a:t>
            </a:r>
            <a:r>
              <a:rPr lang="ja-JP" altLang="en-US" b="1" dirty="0" smtClean="0">
                <a:solidFill>
                  <a:srgbClr val="FF0000"/>
                </a:solidFill>
                <a:latin typeface="Meiryo UI" panose="020B0604030504040204" pitchFamily="50" charset="-128"/>
                <a:ea typeface="Meiryo UI" panose="020B0604030504040204" pitchFamily="50" charset="-128"/>
              </a:rPr>
              <a:t>から</a:t>
            </a:r>
            <a:r>
              <a:rPr lang="en-US" altLang="ja-JP" b="1" dirty="0" smtClean="0">
                <a:solidFill>
                  <a:srgbClr val="FF0000"/>
                </a:solidFill>
                <a:latin typeface="Meiryo UI" panose="020B0604030504040204" pitchFamily="50" charset="-128"/>
                <a:ea typeface="Meiryo UI" panose="020B0604030504040204" pitchFamily="50" charset="-128"/>
              </a:rPr>
              <a:t>1/10</a:t>
            </a:r>
            <a:r>
              <a:rPr lang="ja-JP" altLang="en-US" b="1" dirty="0" smtClean="0">
                <a:solidFill>
                  <a:srgbClr val="FF0000"/>
                </a:solidFill>
                <a:latin typeface="Meiryo UI" panose="020B0604030504040204" pitchFamily="50" charset="-128"/>
                <a:ea typeface="Meiryo UI" panose="020B0604030504040204" pitchFamily="50" charset="-128"/>
              </a:rPr>
              <a:t>にすることが可能。</a:t>
            </a:r>
            <a:endParaRPr lang="en-US" altLang="ja-JP" b="1" dirty="0" smtClean="0">
              <a:solidFill>
                <a:srgbClr val="FF0000"/>
              </a:solidFill>
              <a:latin typeface="Meiryo UI" panose="020B0604030504040204" pitchFamily="50" charset="-128"/>
              <a:ea typeface="Meiryo UI" panose="020B0604030504040204" pitchFamily="50" charset="-128"/>
            </a:endParaRPr>
          </a:p>
          <a:p>
            <a:endParaRPr lang="ja-JP" altLang="en-US"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＜今後、</a:t>
            </a:r>
            <a:r>
              <a:rPr lang="ja-JP" altLang="en-US" b="1" u="sng" dirty="0" smtClean="0">
                <a:latin typeface="Meiryo UI" panose="020B0604030504040204" pitchFamily="50" charset="-128"/>
                <a:ea typeface="Meiryo UI" panose="020B0604030504040204" pitchFamily="50" charset="-128"/>
              </a:rPr>
              <a:t>超高</a:t>
            </a:r>
            <a:r>
              <a:rPr lang="ja-JP" altLang="en-US" b="1" u="sng" dirty="0">
                <a:latin typeface="Meiryo UI" panose="020B0604030504040204" pitchFamily="50" charset="-128"/>
                <a:ea typeface="Meiryo UI" panose="020B0604030504040204" pitchFamily="50" charset="-128"/>
              </a:rPr>
              <a:t>精度時刻同期が要求される分野</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★放送</a:t>
            </a:r>
            <a:r>
              <a:rPr lang="ja-JP" altLang="en-US" b="1" dirty="0">
                <a:latin typeface="Meiryo UI" panose="020B0604030504040204" pitchFamily="50" charset="-128"/>
                <a:ea typeface="Meiryo UI" panose="020B0604030504040204" pitchFamily="50" charset="-128"/>
              </a:rPr>
              <a:t>：次世代放送（</a:t>
            </a:r>
            <a:r>
              <a:rPr lang="en-US" altLang="ja-JP" b="1" dirty="0">
                <a:latin typeface="Meiryo UI" panose="020B0604030504040204" pitchFamily="50" charset="-128"/>
                <a:ea typeface="Meiryo UI" panose="020B0604030504040204" pitchFamily="50" charset="-128"/>
              </a:rPr>
              <a:t>8K</a:t>
            </a:r>
            <a:r>
              <a:rPr lang="ja-JP" altLang="en-US" b="1" dirty="0">
                <a:latin typeface="Meiryo UI" panose="020B0604030504040204" pitchFamily="50" charset="-128"/>
                <a:ea typeface="Meiryo UI" panose="020B0604030504040204" pitchFamily="50" charset="-128"/>
              </a:rPr>
              <a:t>放送）設備での時刻同期</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★通信</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携帯基地局間</a:t>
            </a:r>
            <a:r>
              <a:rPr lang="ja-JP" altLang="en-US" b="1" dirty="0" smtClean="0">
                <a:solidFill>
                  <a:srgbClr val="FF0000"/>
                </a:solidFill>
                <a:latin typeface="Meiryo UI" panose="020B0604030504040204" pitchFamily="50" charset="-128"/>
                <a:ea typeface="Meiryo UI" panose="020B0604030504040204" pitchFamily="50" charset="-128"/>
              </a:rPr>
              <a:t>同期　←</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問題なのは屋内、地下など</a:t>
            </a:r>
            <a:r>
              <a:rPr lang="en-US" altLang="ja-JP" b="1" u="sng" dirty="0" smtClean="0">
                <a:solidFill>
                  <a:schemeClr val="accent2">
                    <a:lumMod val="75000"/>
                  </a:schemeClr>
                </a:solidFill>
                <a:latin typeface="Meiryo UI" panose="020B0604030504040204" pitchFamily="50" charset="-128"/>
                <a:ea typeface="Meiryo UI" panose="020B0604030504040204" pitchFamily="50" charset="-128"/>
              </a:rPr>
              <a:t>GPS</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圏外の同期</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
            </a:r>
            <a:br>
              <a:rPr lang="ja-JP" altLang="en-US" b="1" u="sng" dirty="0">
                <a:solidFill>
                  <a:schemeClr val="accent2">
                    <a:lumMod val="75000"/>
                  </a:schemeClr>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★鉄道</a:t>
            </a:r>
            <a:r>
              <a:rPr lang="ja-JP" altLang="en-US" b="1" dirty="0">
                <a:latin typeface="Meiryo UI" panose="020B0604030504040204" pitchFamily="50" charset="-128"/>
                <a:ea typeface="Meiryo UI" panose="020B0604030504040204" pitchFamily="50" charset="-128"/>
              </a:rPr>
              <a:t>：運行／送電情報</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★金融</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証券／対外</a:t>
            </a:r>
            <a:r>
              <a:rPr lang="ja-JP" altLang="en-US" b="1" dirty="0" smtClean="0">
                <a:solidFill>
                  <a:srgbClr val="FF0000"/>
                </a:solidFill>
                <a:latin typeface="Meiryo UI" panose="020B0604030504040204" pitchFamily="50" charset="-128"/>
                <a:ea typeface="Meiryo UI" panose="020B0604030504040204" pitchFamily="50" charset="-128"/>
              </a:rPr>
              <a:t>取引、ブロックチェーン</a:t>
            </a:r>
            <a:r>
              <a:rPr lang="ja-JP" altLang="en-US" b="1" dirty="0">
                <a:solidFill>
                  <a:srgbClr val="FF0000"/>
                </a:solidFill>
                <a:latin typeface="Meiryo UI" panose="020B0604030504040204" pitchFamily="50" charset="-128"/>
                <a:ea typeface="Meiryo UI" panose="020B0604030504040204" pitchFamily="50" charset="-128"/>
              </a:rPr>
              <a:t/>
            </a:r>
            <a:br>
              <a:rPr lang="ja-JP" altLang="en-US" b="1" dirty="0">
                <a:solidFill>
                  <a:srgbClr val="FF0000"/>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★電力</a:t>
            </a:r>
            <a:r>
              <a:rPr lang="ja-JP" altLang="en-US" b="1" dirty="0">
                <a:latin typeface="Meiryo UI" panose="020B0604030504040204" pitchFamily="50" charset="-128"/>
                <a:ea typeface="Meiryo UI" panose="020B0604030504040204" pitchFamily="50" charset="-128"/>
              </a:rPr>
              <a:t>：変電所間同期、スマートグリッド</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a:t>
            </a:r>
            <a:r>
              <a:rPr lang="en-US" altLang="ja-JP" b="1" dirty="0" smtClean="0">
                <a:latin typeface="Meiryo UI" panose="020B0604030504040204" pitchFamily="50" charset="-128"/>
                <a:ea typeface="Meiryo UI" panose="020B0604030504040204" pitchFamily="50" charset="-128"/>
              </a:rPr>
              <a:t>IoT </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センサー</a:t>
            </a:r>
            <a:r>
              <a:rPr lang="ja-JP" altLang="en-US" b="1" dirty="0" smtClean="0">
                <a:solidFill>
                  <a:srgbClr val="FF0000"/>
                </a:solidFill>
                <a:latin typeface="Meiryo UI" panose="020B0604030504040204" pitchFamily="50" charset="-128"/>
                <a:ea typeface="Meiryo UI" panose="020B0604030504040204" pitchFamily="50" charset="-128"/>
              </a:rPr>
              <a:t>監視</a:t>
            </a:r>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effectLst/>
                <a:latin typeface="Meiryo UI" panose="020B0604030504040204" pitchFamily="50" charset="-128"/>
                <a:ea typeface="Meiryo UI" panose="020B0604030504040204" pitchFamily="50" charset="-128"/>
              </a:rPr>
              <a:t>　</a:t>
            </a:r>
            <a:r>
              <a:rPr lang="ja-JP" altLang="en-US" b="1" dirty="0" smtClean="0">
                <a:effectLst/>
                <a:latin typeface="Meiryo UI" panose="020B0604030504040204" pitchFamily="50" charset="-128"/>
                <a:ea typeface="Meiryo UI" panose="020B0604030504040204" pitchFamily="50" charset="-128"/>
              </a:rPr>
              <a:t>★工場：スマートファクトリ</a:t>
            </a:r>
            <a:endParaRPr lang="ja-JP" altLang="en-US" b="1" dirty="0">
              <a:effectLst/>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731168" y="329146"/>
            <a:ext cx="9460832" cy="584775"/>
          </a:xfrm>
          <a:prstGeom prst="rect">
            <a:avLst/>
          </a:prstGeom>
          <a:noFill/>
        </p:spPr>
        <p:txBody>
          <a:bodyPr wrap="square" rtlCol="0">
            <a:spAutoFit/>
          </a:bodyPr>
          <a:lstStyle/>
          <a:p>
            <a:r>
              <a:rPr kumimoji="1" lang="ja-JP" altLang="en-US" sz="3200" b="1" u="sng" dirty="0" smtClean="0">
                <a:latin typeface="Meiryo UI" panose="020B0604030504040204" pitchFamily="50" charset="-128"/>
                <a:ea typeface="Meiryo UI" panose="020B0604030504040204" pitchFamily="50" charset="-128"/>
              </a:rPr>
              <a:t>時刻同期＆タイミングの重要性が</a:t>
            </a:r>
            <a:r>
              <a:rPr kumimoji="1" lang="ja-JP" altLang="en-US" sz="3200" b="1" u="sng" dirty="0" smtClean="0">
                <a:solidFill>
                  <a:srgbClr val="FF0000"/>
                </a:solidFill>
                <a:latin typeface="Meiryo UI" panose="020B0604030504040204" pitchFamily="50" charset="-128"/>
                <a:ea typeface="Meiryo UI" panose="020B0604030504040204" pitchFamily="50" charset="-128"/>
              </a:rPr>
              <a:t>理解されていない</a:t>
            </a:r>
            <a:r>
              <a:rPr kumimoji="1" lang="ja-JP" altLang="en-US" sz="3200" b="1" dirty="0" smtClean="0">
                <a:solidFill>
                  <a:srgbClr val="FFC000"/>
                </a:solidFill>
                <a:latin typeface="Meiryo UI" panose="020B0604030504040204" pitchFamily="50" charset="-128"/>
                <a:ea typeface="Meiryo UI" panose="020B0604030504040204" pitchFamily="50" charset="-128"/>
              </a:rPr>
              <a:t>・・・</a:t>
            </a:r>
            <a:endParaRPr kumimoji="1" lang="ja-JP" altLang="en-US" sz="3200" b="1" dirty="0">
              <a:solidFill>
                <a:srgbClr val="FFC000"/>
              </a:solidFill>
              <a:latin typeface="Meiryo UI" panose="020B0604030504040204" pitchFamily="50" charset="-128"/>
              <a:ea typeface="Meiryo UI" panose="020B0604030504040204" pitchFamily="50" charset="-128"/>
            </a:endParaRPr>
          </a:p>
        </p:txBody>
      </p:sp>
      <p:sp>
        <p:nvSpPr>
          <p:cNvPr id="7" name="正方形/長方形 6"/>
          <p:cNvSpPr/>
          <p:nvPr/>
        </p:nvSpPr>
        <p:spPr>
          <a:xfrm>
            <a:off x="-200946" y="-136897"/>
            <a:ext cx="6890504" cy="1569660"/>
          </a:xfrm>
          <a:prstGeom prst="rect">
            <a:avLst/>
          </a:prstGeom>
        </p:spPr>
        <p:txBody>
          <a:bodyPr wrap="square">
            <a:spAutoFit/>
          </a:bodyPr>
          <a:lstStyle/>
          <a:p>
            <a:pPr algn="ctr"/>
            <a:r>
              <a:rPr lang="en-US" altLang="ja-JP" sz="96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ja-JP"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136" y="4374813"/>
            <a:ext cx="3598093" cy="2398729"/>
          </a:xfrm>
          <a:prstGeom prst="rect">
            <a:avLst/>
          </a:prstGeom>
          <a:ln>
            <a:solidFill>
              <a:schemeClr val="bg1"/>
            </a:solidFill>
          </a:ln>
          <a:effectLst>
            <a:glow rad="228600">
              <a:schemeClr val="accent4">
                <a:satMod val="175000"/>
                <a:alpha val="40000"/>
              </a:schemeClr>
            </a:glow>
          </a:effectLst>
        </p:spPr>
      </p:pic>
      <p:pic>
        <p:nvPicPr>
          <p:cNvPr id="11" name="Picture 8" descr="MCj04244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149" y="0"/>
            <a:ext cx="435009" cy="40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658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1723255" y="923644"/>
            <a:ext cx="2327881" cy="600164"/>
          </a:xfrm>
          <a:prstGeom prst="rect">
            <a:avLst/>
          </a:prstGeom>
          <a:noFill/>
        </p:spPr>
        <p:txBody>
          <a:bodyPr wrap="none" rtlCol="0">
            <a:spAutoFit/>
          </a:bodyPr>
          <a:lstStyle/>
          <a:p>
            <a:r>
              <a:rPr lang="en-US" altLang="ja-JP" sz="3300" b="1" dirty="0" err="1">
                <a:solidFill>
                  <a:srgbClr val="C00000"/>
                </a:solidFill>
                <a:latin typeface="Meiryo UI" panose="020B0604030504040204" pitchFamily="50" charset="-128"/>
                <a:ea typeface="Meiryo UI" panose="020B0604030504040204" pitchFamily="50" charset="-128"/>
              </a:rPr>
              <a:t>iPN</a:t>
            </a:r>
            <a:r>
              <a:rPr lang="en-US" altLang="ja-JP" sz="3300" b="1" dirty="0" err="1">
                <a:latin typeface="Meiryo UI" panose="020B0604030504040204" pitchFamily="50" charset="-128"/>
                <a:ea typeface="Meiryo UI" panose="020B0604030504040204" pitchFamily="50" charset="-128"/>
              </a:rPr>
              <a:t>T</a:t>
            </a:r>
            <a:r>
              <a:rPr lang="ja-JP" altLang="en-US" sz="3300" b="1" dirty="0">
                <a:solidFill>
                  <a:srgbClr val="C00000"/>
                </a:solidFill>
                <a:latin typeface="Meiryo UI" panose="020B0604030504040204" pitchFamily="50" charset="-128"/>
                <a:ea typeface="Meiryo UI" panose="020B0604030504040204" pitchFamily="50" charset="-128"/>
              </a:rPr>
              <a:t>とは？</a:t>
            </a:r>
          </a:p>
        </p:txBody>
      </p:sp>
      <p:sp>
        <p:nvSpPr>
          <p:cNvPr id="7" name="テキスト ボックス 6">
            <a:extLst>
              <a:ext uri="{FF2B5EF4-FFF2-40B4-BE49-F238E27FC236}">
                <a16:creationId xmlns:a16="http://schemas.microsoft.com/office/drawing/2014/main" id="{330AB7CA-DCA9-4EA2-AFCA-870E66F49FC2}"/>
              </a:ext>
            </a:extLst>
          </p:cNvPr>
          <p:cNvSpPr txBox="1"/>
          <p:nvPr/>
        </p:nvSpPr>
        <p:spPr>
          <a:xfrm>
            <a:off x="1890205" y="1622976"/>
            <a:ext cx="6989414" cy="830997"/>
          </a:xfrm>
          <a:prstGeom prst="rect">
            <a:avLst/>
          </a:prstGeom>
          <a:noFill/>
          <a:ln>
            <a:solidFill>
              <a:schemeClr val="tx1"/>
            </a:solidFill>
          </a:ln>
        </p:spPr>
        <p:txBody>
          <a:bodyPr wrap="none" rtlCol="0">
            <a:spAutoFit/>
          </a:bodyPr>
          <a:lstStyle/>
          <a:p>
            <a:pPr marL="385763" indent="-385763">
              <a:buAutoNum type="alphaUcPeriod"/>
            </a:pPr>
            <a:r>
              <a:rPr lang="ja-JP" altLang="en-US" sz="2400" b="1" dirty="0"/>
              <a:t>　</a:t>
            </a:r>
            <a:r>
              <a:rPr lang="en-US" altLang="ja-JP" sz="2400" b="1" dirty="0">
                <a:solidFill>
                  <a:srgbClr val="C00000"/>
                </a:solidFill>
              </a:rPr>
              <a:t>JAXA</a:t>
            </a:r>
            <a:r>
              <a:rPr lang="ja-JP" altLang="en-US" sz="2400" b="1" dirty="0"/>
              <a:t>が開発した</a:t>
            </a:r>
            <a:r>
              <a:rPr lang="en-US" altLang="ja-JP" sz="2400" b="1" dirty="0"/>
              <a:t>GNSS</a:t>
            </a:r>
            <a:r>
              <a:rPr lang="ja-JP" altLang="en-US" sz="2400" b="1" dirty="0"/>
              <a:t>屋内技術の</a:t>
            </a:r>
            <a:r>
              <a:rPr lang="en-US" altLang="ja-JP" sz="2400" b="1" dirty="0">
                <a:solidFill>
                  <a:srgbClr val="C00000"/>
                </a:solidFill>
              </a:rPr>
              <a:t>IMES</a:t>
            </a:r>
            <a:r>
              <a:rPr lang="ja-JP" altLang="en-US" sz="2400" b="1" dirty="0"/>
              <a:t>に</a:t>
            </a:r>
            <a:endParaRPr lang="en-US" altLang="ja-JP" sz="2400" b="1" dirty="0"/>
          </a:p>
          <a:p>
            <a:r>
              <a:rPr lang="ja-JP" altLang="en-US" sz="2400" b="1" dirty="0"/>
              <a:t>　　　</a:t>
            </a:r>
            <a:r>
              <a:rPr lang="ja-JP" altLang="en-US" sz="2400" b="1" u="sng" dirty="0">
                <a:solidFill>
                  <a:srgbClr val="C00000"/>
                </a:solidFill>
              </a:rPr>
              <a:t>時刻情報</a:t>
            </a:r>
            <a:r>
              <a:rPr lang="ja-JP" altLang="en-US" sz="2400" b="1" u="sng" dirty="0"/>
              <a:t>を追加</a:t>
            </a:r>
            <a:r>
              <a:rPr lang="ja-JP" altLang="en-US" sz="2400" b="1" dirty="0"/>
              <a:t>した新しい屋内</a:t>
            </a:r>
            <a:r>
              <a:rPr lang="en-US" altLang="ja-JP" sz="2400" b="1" dirty="0"/>
              <a:t>GNSS</a:t>
            </a:r>
            <a:r>
              <a:rPr lang="ja-JP" altLang="en-US" sz="2400" b="1" dirty="0"/>
              <a:t>技術です。</a:t>
            </a:r>
            <a:endParaRPr lang="en-US" altLang="ja-JP" sz="2400" b="1" dirty="0"/>
          </a:p>
        </p:txBody>
      </p:sp>
      <p:pic>
        <p:nvPicPr>
          <p:cNvPr id="16" name="Picture 2">
            <a:extLst>
              <a:ext uri="{FF2B5EF4-FFF2-40B4-BE49-F238E27FC236}">
                <a16:creationId xmlns:a16="http://schemas.microsoft.com/office/drawing/2014/main" id="{2BD4C65F-A009-47E0-A413-24B8B4E34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840" y="2855250"/>
            <a:ext cx="4219982" cy="278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吹き出し: 円形 4">
            <a:extLst>
              <a:ext uri="{FF2B5EF4-FFF2-40B4-BE49-F238E27FC236}">
                <a16:creationId xmlns:a16="http://schemas.microsoft.com/office/drawing/2014/main" id="{E0906911-955E-48FC-925E-C467D0984115}"/>
              </a:ext>
            </a:extLst>
          </p:cNvPr>
          <p:cNvSpPr/>
          <p:nvPr/>
        </p:nvSpPr>
        <p:spPr>
          <a:xfrm>
            <a:off x="7361400" y="895050"/>
            <a:ext cx="1755000" cy="534600"/>
          </a:xfrm>
          <a:prstGeom prst="wedgeEllipseCallout">
            <a:avLst>
              <a:gd name="adj1" fmla="val -28525"/>
              <a:gd name="adj2" fmla="val 78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b="1" dirty="0">
                <a:latin typeface="Meiryo UI" panose="020B0604030504040204" pitchFamily="50" charset="-128"/>
                <a:ea typeface="Meiryo UI" panose="020B0604030504040204" pitchFamily="50" charset="-128"/>
              </a:rPr>
              <a:t>位置情報送信</a:t>
            </a:r>
          </a:p>
        </p:txBody>
      </p:sp>
      <p:pic>
        <p:nvPicPr>
          <p:cNvPr id="8" name="図 7">
            <a:extLst>
              <a:ext uri="{FF2B5EF4-FFF2-40B4-BE49-F238E27FC236}">
                <a16:creationId xmlns:a16="http://schemas.microsoft.com/office/drawing/2014/main" id="{E08575D2-DA2D-469D-B651-FD158683A6B7}"/>
              </a:ext>
            </a:extLst>
          </p:cNvPr>
          <p:cNvPicPr>
            <a:picLocks noChangeAspect="1"/>
          </p:cNvPicPr>
          <p:nvPr/>
        </p:nvPicPr>
        <p:blipFill>
          <a:blip r:embed="rId3"/>
          <a:stretch>
            <a:fillRect/>
          </a:stretch>
        </p:blipFill>
        <p:spPr>
          <a:xfrm>
            <a:off x="7282108" y="2536309"/>
            <a:ext cx="2607644" cy="3186382"/>
          </a:xfrm>
          <a:prstGeom prst="rect">
            <a:avLst/>
          </a:prstGeom>
        </p:spPr>
      </p:pic>
      <p:sp>
        <p:nvSpPr>
          <p:cNvPr id="17" name="テキスト ボックス 16">
            <a:extLst>
              <a:ext uri="{FF2B5EF4-FFF2-40B4-BE49-F238E27FC236}">
                <a16:creationId xmlns:a16="http://schemas.microsoft.com/office/drawing/2014/main" id="{BC3A31CE-1F7A-4F80-B5E0-DE963863EF3A}"/>
              </a:ext>
            </a:extLst>
          </p:cNvPr>
          <p:cNvSpPr txBox="1"/>
          <p:nvPr/>
        </p:nvSpPr>
        <p:spPr>
          <a:xfrm>
            <a:off x="3919258" y="5723751"/>
            <a:ext cx="546881" cy="300082"/>
          </a:xfrm>
          <a:prstGeom prst="rect">
            <a:avLst/>
          </a:prstGeom>
          <a:noFill/>
        </p:spPr>
        <p:txBody>
          <a:bodyPr wrap="none" rtlCol="0">
            <a:spAutoFit/>
          </a:bodyPr>
          <a:lstStyle/>
          <a:p>
            <a:r>
              <a:rPr lang="en-US" altLang="ja-JP" sz="1350" b="1" dirty="0"/>
              <a:t>IMES</a:t>
            </a:r>
            <a:endParaRPr lang="ja-JP" altLang="en-US" sz="1350" b="1" dirty="0"/>
          </a:p>
        </p:txBody>
      </p:sp>
      <p:sp>
        <p:nvSpPr>
          <p:cNvPr id="21" name="テキスト ボックス 20">
            <a:extLst>
              <a:ext uri="{FF2B5EF4-FFF2-40B4-BE49-F238E27FC236}">
                <a16:creationId xmlns:a16="http://schemas.microsoft.com/office/drawing/2014/main" id="{D93D1E30-29C7-407C-8488-E4EF14D61CA6}"/>
              </a:ext>
            </a:extLst>
          </p:cNvPr>
          <p:cNvSpPr txBox="1"/>
          <p:nvPr/>
        </p:nvSpPr>
        <p:spPr>
          <a:xfrm>
            <a:off x="8360149" y="5723751"/>
            <a:ext cx="521297" cy="300082"/>
          </a:xfrm>
          <a:prstGeom prst="rect">
            <a:avLst/>
          </a:prstGeom>
          <a:noFill/>
        </p:spPr>
        <p:txBody>
          <a:bodyPr wrap="none" rtlCol="0">
            <a:spAutoFit/>
          </a:bodyPr>
          <a:lstStyle/>
          <a:p>
            <a:r>
              <a:rPr lang="en-US" altLang="ja-JP" sz="1350" b="1" dirty="0"/>
              <a:t>IPN</a:t>
            </a:r>
            <a:r>
              <a:rPr lang="en-US" altLang="ja-JP" sz="1350" b="1" dirty="0">
                <a:solidFill>
                  <a:srgbClr val="C00000"/>
                </a:solidFill>
              </a:rPr>
              <a:t>T</a:t>
            </a:r>
            <a:endParaRPr lang="ja-JP" altLang="en-US" sz="1350" b="1" dirty="0">
              <a:solidFill>
                <a:srgbClr val="C00000"/>
              </a:solidFill>
            </a:endParaRPr>
          </a:p>
        </p:txBody>
      </p:sp>
      <p:sp>
        <p:nvSpPr>
          <p:cNvPr id="22" name="テキスト ボックス 21">
            <a:extLst>
              <a:ext uri="{FF2B5EF4-FFF2-40B4-BE49-F238E27FC236}">
                <a16:creationId xmlns:a16="http://schemas.microsoft.com/office/drawing/2014/main" id="{3C152AB0-E529-404E-858C-3DFCF5DA08D0}"/>
              </a:ext>
            </a:extLst>
          </p:cNvPr>
          <p:cNvSpPr txBox="1"/>
          <p:nvPr/>
        </p:nvSpPr>
        <p:spPr>
          <a:xfrm>
            <a:off x="6413686" y="4098338"/>
            <a:ext cx="521074" cy="854080"/>
          </a:xfrm>
          <a:prstGeom prst="rect">
            <a:avLst/>
          </a:prstGeom>
          <a:noFill/>
        </p:spPr>
        <p:txBody>
          <a:bodyPr wrap="square" rtlCol="0">
            <a:spAutoFit/>
          </a:bodyPr>
          <a:lstStyle/>
          <a:p>
            <a:r>
              <a:rPr lang="ja-JP" altLang="en-US" sz="4950" b="1" dirty="0"/>
              <a:t>☛</a:t>
            </a:r>
          </a:p>
        </p:txBody>
      </p:sp>
    </p:spTree>
    <p:extLst>
      <p:ext uri="{BB962C8B-B14F-4D97-AF65-F5344CB8AC3E}">
        <p14:creationId xmlns:p14="http://schemas.microsoft.com/office/powerpoint/2010/main" val="385997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F92963-EF36-4C24-85A7-E89E1AAD1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9016" y="3"/>
            <a:ext cx="2051936" cy="1134427"/>
          </a:xfrm>
          <a:prstGeom prst="rect">
            <a:avLst/>
          </a:prstGeom>
        </p:spPr>
      </p:pic>
      <p:sp>
        <p:nvSpPr>
          <p:cNvPr id="3" name="テキスト ボックス 2">
            <a:extLst>
              <a:ext uri="{FF2B5EF4-FFF2-40B4-BE49-F238E27FC236}">
                <a16:creationId xmlns:a16="http://schemas.microsoft.com/office/drawing/2014/main" id="{15D78C01-0549-4DA0-950B-5A2B27BA7C2B}"/>
              </a:ext>
            </a:extLst>
          </p:cNvPr>
          <p:cNvSpPr txBox="1"/>
          <p:nvPr/>
        </p:nvSpPr>
        <p:spPr>
          <a:xfrm>
            <a:off x="1799314" y="238125"/>
            <a:ext cx="3651885" cy="1754326"/>
          </a:xfrm>
          <a:prstGeom prst="rect">
            <a:avLst/>
          </a:prstGeom>
          <a:noFill/>
        </p:spPr>
        <p:txBody>
          <a:bodyPr wrap="square" rtlCol="0">
            <a:spAutoFit/>
          </a:bodyPr>
          <a:lstStyle/>
          <a:p>
            <a:r>
              <a:rPr lang="en-US" altLang="ja-JP" sz="3600" b="1" dirty="0" err="1">
                <a:latin typeface="Meiryo UI" panose="020B0604030504040204" pitchFamily="50" charset="-128"/>
                <a:ea typeface="Meiryo UI" panose="020B0604030504040204" pitchFamily="50" charset="-128"/>
              </a:rPr>
              <a:t>iPN</a:t>
            </a:r>
            <a:r>
              <a:rPr lang="en-US" altLang="ja-JP" sz="3600" b="1" dirty="0" err="1">
                <a:solidFill>
                  <a:srgbClr val="C00000"/>
                </a:solidFill>
                <a:latin typeface="Meiryo UI" panose="020B0604030504040204" pitchFamily="50" charset="-128"/>
                <a:ea typeface="Meiryo UI" panose="020B0604030504040204" pitchFamily="50" charset="-128"/>
              </a:rPr>
              <a:t>T</a:t>
            </a:r>
            <a:r>
              <a:rPr lang="en-US" altLang="ja-JP" sz="3600" b="1" dirty="0">
                <a:solidFill>
                  <a:srgbClr val="C00000"/>
                </a:solidFill>
                <a:latin typeface="Meiryo UI" panose="020B0604030504040204" pitchFamily="50" charset="-128"/>
                <a:ea typeface="Meiryo UI" panose="020B0604030504040204" pitchFamily="50" charset="-128"/>
              </a:rPr>
              <a:t> </a:t>
            </a:r>
            <a:r>
              <a:rPr lang="ja-JP" altLang="en-US" sz="3600" b="1" dirty="0">
                <a:solidFill>
                  <a:srgbClr val="C00000"/>
                </a:solidFill>
                <a:latin typeface="Meiryo UI" panose="020B0604030504040204" pitchFamily="50" charset="-128"/>
                <a:ea typeface="Meiryo UI" panose="020B0604030504040204" pitchFamily="50" charset="-128"/>
              </a:rPr>
              <a:t>　</a:t>
            </a:r>
            <a:r>
              <a:rPr lang="ja-JP" altLang="en-US" sz="3600" b="1" dirty="0">
                <a:latin typeface="Meiryo UI" panose="020B0604030504040204" pitchFamily="50" charset="-128"/>
                <a:ea typeface="Meiryo UI" panose="020B0604030504040204" pitchFamily="50" charset="-128"/>
              </a:rPr>
              <a:t>と</a:t>
            </a:r>
            <a:r>
              <a:rPr lang="en-US" altLang="ja-JP" sz="3600" b="1" dirty="0">
                <a:solidFill>
                  <a:srgbClr val="C00000"/>
                </a:solidFill>
                <a:latin typeface="Meiryo UI" panose="020B0604030504040204" pitchFamily="50" charset="-128"/>
                <a:ea typeface="Meiryo UI" panose="020B0604030504040204" pitchFamily="50" charset="-128"/>
              </a:rPr>
              <a:t>  </a:t>
            </a:r>
          </a:p>
          <a:p>
            <a:r>
              <a:rPr lang="en-US" altLang="ja-JP" sz="3600" b="1" dirty="0">
                <a:solidFill>
                  <a:srgbClr val="C00000"/>
                </a:solidFill>
                <a:latin typeface="Meiryo UI" panose="020B0604030504040204" pitchFamily="50" charset="-128"/>
                <a:ea typeface="Meiryo UI" panose="020B0604030504040204" pitchFamily="50" charset="-128"/>
              </a:rPr>
              <a:t> </a:t>
            </a:r>
          </a:p>
          <a:p>
            <a:endParaRPr lang="ja-JP" altLang="en-US" sz="3600" b="1"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18CDD577-7F74-4D1A-8135-49F1B485810A}"/>
              </a:ext>
            </a:extLst>
          </p:cNvPr>
          <p:cNvPicPr>
            <a:picLocks noChangeAspect="1"/>
          </p:cNvPicPr>
          <p:nvPr/>
        </p:nvPicPr>
        <p:blipFill>
          <a:blip r:embed="rId3"/>
          <a:stretch>
            <a:fillRect/>
          </a:stretch>
        </p:blipFill>
        <p:spPr>
          <a:xfrm>
            <a:off x="2402946" y="2087970"/>
            <a:ext cx="7313084" cy="4077876"/>
          </a:xfrm>
          <a:prstGeom prst="rect">
            <a:avLst/>
          </a:prstGeom>
          <a:ln>
            <a:solidFill>
              <a:schemeClr val="tx1"/>
            </a:solidFill>
          </a:ln>
        </p:spPr>
      </p:pic>
      <p:sp>
        <p:nvSpPr>
          <p:cNvPr id="6" name="テキスト ボックス 5">
            <a:extLst>
              <a:ext uri="{FF2B5EF4-FFF2-40B4-BE49-F238E27FC236}">
                <a16:creationId xmlns:a16="http://schemas.microsoft.com/office/drawing/2014/main" id="{F5E10CF2-B575-4C8C-8611-78014DFECA79}"/>
              </a:ext>
            </a:extLst>
          </p:cNvPr>
          <p:cNvSpPr txBox="1"/>
          <p:nvPr/>
        </p:nvSpPr>
        <p:spPr>
          <a:xfrm>
            <a:off x="159026" y="953543"/>
            <a:ext cx="11887200" cy="1015663"/>
          </a:xfrm>
          <a:prstGeom prst="rect">
            <a:avLst/>
          </a:prstGeom>
          <a:noFill/>
        </p:spPr>
        <p:txBody>
          <a:bodyPr wrap="square" rtlCol="0">
            <a:spAutoFit/>
          </a:bodyPr>
          <a:lstStyle/>
          <a:p>
            <a:r>
              <a:rPr lang="en-US" altLang="ja-JP" sz="2400" b="1" dirty="0">
                <a:latin typeface="Meiryo UI" panose="020B0604030504040204" pitchFamily="50" charset="-128"/>
                <a:ea typeface="Meiryo UI" panose="020B0604030504040204" pitchFamily="50" charset="-128"/>
              </a:rPr>
              <a:t>OSI-Soft</a:t>
            </a:r>
            <a:r>
              <a:rPr lang="ja-JP" altLang="en-US" sz="2400" b="1" dirty="0">
                <a:latin typeface="Meiryo UI" panose="020B0604030504040204" pitchFamily="50" charset="-128"/>
                <a:ea typeface="Meiryo UI" panose="020B0604030504040204" pitchFamily="50" charset="-128"/>
              </a:rPr>
              <a:t>の</a:t>
            </a:r>
            <a:r>
              <a:rPr lang="en-US" altLang="ja-JP" sz="2400" b="1" dirty="0">
                <a:latin typeface="Meiryo UI" panose="020B0604030504040204" pitchFamily="50" charset="-128"/>
                <a:ea typeface="Meiryo UI" panose="020B0604030504040204" pitchFamily="50" charset="-128"/>
              </a:rPr>
              <a:t>PI</a:t>
            </a:r>
            <a:r>
              <a:rPr lang="ja-JP" altLang="en-US" sz="2400" b="1" dirty="0">
                <a:latin typeface="Meiryo UI" panose="020B0604030504040204" pitchFamily="50" charset="-128"/>
                <a:ea typeface="Meiryo UI" panose="020B0604030504040204" pitchFamily="50" charset="-128"/>
              </a:rPr>
              <a:t>システムは、あらゆるセンサーデータを時系列処理するデータの「まとめ屋」</a:t>
            </a:r>
            <a:endParaRPr lang="en-US" altLang="ja-JP" sz="2400"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データの時刻が揃っていることが、</a:t>
            </a:r>
            <a:r>
              <a:rPr lang="ja-JP" altLang="en-US" sz="3600" b="1" dirty="0">
                <a:solidFill>
                  <a:srgbClr val="C00000"/>
                </a:solidFill>
                <a:latin typeface="Meiryo UI" panose="020B0604030504040204" pitchFamily="50" charset="-128"/>
                <a:ea typeface="Meiryo UI" panose="020B0604030504040204" pitchFamily="50" charset="-128"/>
              </a:rPr>
              <a:t>肝！</a:t>
            </a:r>
            <a:endParaRPr lang="ja-JP" altLang="en-US" b="1" dirty="0">
              <a:solidFill>
                <a:srgbClr val="C00000"/>
              </a:solidFill>
              <a:latin typeface="Meiryo UI" panose="020B0604030504040204" pitchFamily="50" charset="-128"/>
              <a:ea typeface="Meiryo UI" panose="020B0604030504040204" pitchFamily="50" charset="-128"/>
            </a:endParaRPr>
          </a:p>
        </p:txBody>
      </p:sp>
      <p:sp>
        <p:nvSpPr>
          <p:cNvPr id="8" name="矢印: 下 7">
            <a:extLst>
              <a:ext uri="{FF2B5EF4-FFF2-40B4-BE49-F238E27FC236}">
                <a16:creationId xmlns:a16="http://schemas.microsoft.com/office/drawing/2014/main" id="{39570D01-4435-4CA1-872C-AA708F1AB9B0}"/>
              </a:ext>
            </a:extLst>
          </p:cNvPr>
          <p:cNvSpPr/>
          <p:nvPr/>
        </p:nvSpPr>
        <p:spPr>
          <a:xfrm rot="3152556">
            <a:off x="7274916" y="4857032"/>
            <a:ext cx="162910" cy="35117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9" name="テキスト ボックス 8">
            <a:extLst>
              <a:ext uri="{FF2B5EF4-FFF2-40B4-BE49-F238E27FC236}">
                <a16:creationId xmlns:a16="http://schemas.microsoft.com/office/drawing/2014/main" id="{BDAB5B8B-FD11-4B29-9276-7E3D72B6DEFF}"/>
              </a:ext>
            </a:extLst>
          </p:cNvPr>
          <p:cNvSpPr txBox="1"/>
          <p:nvPr/>
        </p:nvSpPr>
        <p:spPr>
          <a:xfrm>
            <a:off x="6474993" y="5022460"/>
            <a:ext cx="800219" cy="369332"/>
          </a:xfrm>
          <a:prstGeom prst="rect">
            <a:avLst/>
          </a:prstGeom>
          <a:noFill/>
        </p:spPr>
        <p:txBody>
          <a:bodyPr wrap="none" rtlCol="0">
            <a:spAutoFit/>
          </a:bodyPr>
          <a:lstStyle/>
          <a:p>
            <a:r>
              <a:rPr lang="en-US" altLang="ja-JP" b="1" dirty="0">
                <a:latin typeface="Meiryo UI" panose="020B0604030504040204" pitchFamily="50" charset="-128"/>
                <a:ea typeface="Meiryo UI" panose="020B0604030504040204" pitchFamily="50" charset="-128"/>
              </a:rPr>
              <a:t>IPN</a:t>
            </a:r>
            <a:r>
              <a:rPr lang="en-US" altLang="ja-JP" b="1" dirty="0">
                <a:solidFill>
                  <a:srgbClr val="C00000"/>
                </a:solidFill>
                <a:latin typeface="Meiryo UI" panose="020B0604030504040204" pitchFamily="50" charset="-128"/>
                <a:ea typeface="Meiryo UI" panose="020B0604030504040204" pitchFamily="50" charset="-128"/>
              </a:rPr>
              <a:t>T</a:t>
            </a:r>
            <a:endParaRPr lang="ja-JP" altLang="en-US"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7C84C029-9D6C-4BF5-ADA2-E51A9F97E33E}"/>
              </a:ext>
            </a:extLst>
          </p:cNvPr>
          <p:cNvSpPr txBox="1"/>
          <p:nvPr/>
        </p:nvSpPr>
        <p:spPr>
          <a:xfrm>
            <a:off x="8136150" y="1773803"/>
            <a:ext cx="1462260" cy="276999"/>
          </a:xfrm>
          <a:prstGeom prst="rect">
            <a:avLst/>
          </a:prstGeom>
          <a:noFill/>
        </p:spPr>
        <p:txBody>
          <a:bodyPr wrap="none" rtlCol="0">
            <a:spAutoFit/>
          </a:bodyPr>
          <a:lstStyle/>
          <a:p>
            <a:r>
              <a:rPr lang="en-US" altLang="ja-JP" sz="1200" dirty="0"/>
              <a:t>OSI-Soft</a:t>
            </a:r>
            <a:r>
              <a:rPr lang="ja-JP" altLang="en-US" sz="1200" dirty="0"/>
              <a:t>社資料抜粋</a:t>
            </a:r>
          </a:p>
        </p:txBody>
      </p:sp>
    </p:spTree>
    <p:extLst>
      <p:ext uri="{BB962C8B-B14F-4D97-AF65-F5344CB8AC3E}">
        <p14:creationId xmlns:p14="http://schemas.microsoft.com/office/powerpoint/2010/main" val="198714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75520" y="188804"/>
            <a:ext cx="8640960" cy="432048"/>
          </a:xfrm>
        </p:spPr>
        <p:txBody>
          <a:bodyPr>
            <a:noAutofit/>
          </a:bodyPr>
          <a:lstStyle/>
          <a:p>
            <a:pPr algn="ctr"/>
            <a:r>
              <a:rPr lang="ja-JP" altLang="en-US" sz="2800" b="1" dirty="0" smtClean="0"/>
              <a:t> </a:t>
            </a:r>
            <a:r>
              <a:rPr lang="ja-JP" altLang="en-US" sz="2800" b="1" dirty="0"/>
              <a:t>高精度位置・時刻利用</a:t>
            </a:r>
            <a:r>
              <a:rPr lang="ja-JP" altLang="en-US" sz="2800" b="1" dirty="0" smtClean="0"/>
              <a:t>の適用（ヒアリング結果）</a:t>
            </a:r>
            <a:endParaRPr lang="ja-JP" altLang="en-US" sz="2800" b="1" dirty="0"/>
          </a:p>
        </p:txBody>
      </p:sp>
      <p:graphicFrame>
        <p:nvGraphicFramePr>
          <p:cNvPr id="5" name="表 4"/>
          <p:cNvGraphicFramePr>
            <a:graphicFrameLocks noGrp="1"/>
          </p:cNvGraphicFramePr>
          <p:nvPr>
            <p:extLst/>
          </p:nvPr>
        </p:nvGraphicFramePr>
        <p:xfrm>
          <a:off x="834390" y="714324"/>
          <a:ext cx="10938510" cy="5695421"/>
        </p:xfrm>
        <a:graphic>
          <a:graphicData uri="http://schemas.openxmlformats.org/drawingml/2006/table">
            <a:tbl>
              <a:tblPr firstRow="1" bandRow="1">
                <a:tableStyleId>{5C22544A-7EE6-4342-B048-85BDC9FD1C3A}</a:tableStyleId>
              </a:tblPr>
              <a:tblGrid>
                <a:gridCol w="1947315">
                  <a:extLst>
                    <a:ext uri="{9D8B030D-6E8A-4147-A177-3AD203B41FA5}">
                      <a16:colId xmlns:a16="http://schemas.microsoft.com/office/drawing/2014/main" val="20001"/>
                    </a:ext>
                  </a:extLst>
                </a:gridCol>
                <a:gridCol w="2165365">
                  <a:extLst>
                    <a:ext uri="{9D8B030D-6E8A-4147-A177-3AD203B41FA5}">
                      <a16:colId xmlns:a16="http://schemas.microsoft.com/office/drawing/2014/main" val="20002"/>
                    </a:ext>
                  </a:extLst>
                </a:gridCol>
                <a:gridCol w="626653">
                  <a:extLst>
                    <a:ext uri="{9D8B030D-6E8A-4147-A177-3AD203B41FA5}">
                      <a16:colId xmlns:a16="http://schemas.microsoft.com/office/drawing/2014/main" val="20003"/>
                    </a:ext>
                  </a:extLst>
                </a:gridCol>
                <a:gridCol w="566861">
                  <a:extLst>
                    <a:ext uri="{9D8B030D-6E8A-4147-A177-3AD203B41FA5}">
                      <a16:colId xmlns:a16="http://schemas.microsoft.com/office/drawing/2014/main" val="234754942"/>
                    </a:ext>
                  </a:extLst>
                </a:gridCol>
                <a:gridCol w="628166">
                  <a:extLst>
                    <a:ext uri="{9D8B030D-6E8A-4147-A177-3AD203B41FA5}">
                      <a16:colId xmlns:a16="http://schemas.microsoft.com/office/drawing/2014/main" val="3767142092"/>
                    </a:ext>
                  </a:extLst>
                </a:gridCol>
                <a:gridCol w="5004150">
                  <a:extLst>
                    <a:ext uri="{9D8B030D-6E8A-4147-A177-3AD203B41FA5}">
                      <a16:colId xmlns:a16="http://schemas.microsoft.com/office/drawing/2014/main" val="20004"/>
                    </a:ext>
                  </a:extLst>
                </a:gridCol>
              </a:tblGrid>
              <a:tr h="265611">
                <a:tc rowSpan="2">
                  <a:txBody>
                    <a:bodyPr/>
                    <a:lstStyle/>
                    <a:p>
                      <a:pPr lvl="0" algn="ctr"/>
                      <a:r>
                        <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Society</a:t>
                      </a: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5.0</a:t>
                      </a:r>
                    </a:p>
                    <a:p>
                      <a:pPr lvl="0" algn="ct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主要産業分野</a:t>
                      </a:r>
                      <a:endPar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rowSpan="2">
                  <a:txBody>
                    <a:bodyPr/>
                    <a:lstStyle/>
                    <a:p>
                      <a:pPr lvl="0" algn="ct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NEEDS</a:t>
                      </a:r>
                    </a:p>
                    <a:p>
                      <a:pPr lvl="0" algn="ctr"/>
                      <a:r>
                        <a:rPr kumimoji="1" lang="ja-JP" altLang="en-US" sz="16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ja-JP" altLang="en-US"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キーワード</a:t>
                      </a:r>
                      <a:endParaRPr kumimoji="1" lang="en-US" altLang="ja-JP" sz="16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gridSpan="3">
                  <a:txBody>
                    <a:bodyPr/>
                    <a:lstStyle/>
                    <a:p>
                      <a:pPr algn="ct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必要度</a:t>
                      </a:r>
                    </a:p>
                  </a:txBody>
                  <a:tcPr marL="84406" marR="84406">
                    <a:solidFill>
                      <a:schemeClr val="accent1"/>
                    </a:solidFill>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「屋内高精度位置・時刻インフラ」に</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期待する効果</a:t>
                      </a:r>
                    </a:p>
                  </a:txBody>
                  <a:tcPr marL="84406" marR="84406" anchor="ctr">
                    <a:solidFill>
                      <a:schemeClr val="accent1"/>
                    </a:solidFill>
                  </a:tcPr>
                </a:tc>
                <a:extLst>
                  <a:ext uri="{0D108BD9-81ED-4DB2-BD59-A6C34878D82A}">
                    <a16:rowId xmlns:a16="http://schemas.microsoft.com/office/drawing/2014/main" val="10000"/>
                  </a:ext>
                </a:extLst>
              </a:tr>
              <a:tr h="352697">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時刻同期</a:t>
                      </a:r>
                    </a:p>
                  </a:txBody>
                  <a:tcPr marL="84406" marR="84406">
                    <a:solidFill>
                      <a:schemeClr val="accent1"/>
                    </a:solidFill>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屋内位置</a:t>
                      </a:r>
                    </a:p>
                  </a:txBody>
                  <a:tcPr marL="84406" marR="84406">
                    <a:solidFill>
                      <a:schemeClr val="accent1"/>
                    </a:solidFill>
                  </a:tcPr>
                </a:tc>
                <a:tc>
                  <a:txBody>
                    <a:bodyPr/>
                    <a:lstStyle/>
                    <a:p>
                      <a:pPr algn="ctr"/>
                      <a:r>
                        <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時空</a:t>
                      </a:r>
                      <a:r>
                        <a:rPr kumimoji="1" lang="en-US" altLang="ja-JP"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ID</a:t>
                      </a:r>
                      <a:endParaRPr kumimoji="1"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solidFill>
                      <a:schemeClr val="accent1"/>
                    </a:solidFill>
                  </a:tcPr>
                </a:tc>
                <a:tc vMerge="1">
                  <a:txBody>
                    <a:bodyPr/>
                    <a:lstStyle/>
                    <a:p>
                      <a:endParaRPr kumimoji="1" lang="ja-JP" altLang="en-US"/>
                    </a:p>
                  </a:txBody>
                  <a:tcPr/>
                </a:tc>
                <a:extLst>
                  <a:ext uri="{0D108BD9-81ED-4DB2-BD59-A6C34878D82A}">
                    <a16:rowId xmlns:a16="http://schemas.microsoft.com/office/drawing/2014/main" val="3444034441"/>
                  </a:ext>
                </a:extLst>
              </a:tr>
              <a:tr h="307509">
                <a:tc gridSpan="6">
                  <a:txBody>
                    <a:bodyPr/>
                    <a:lstStyle/>
                    <a:p>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高精度時刻・同期有望市場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en-US" altLang="ja-JP" sz="28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3613119447"/>
                  </a:ext>
                </a:extLst>
              </a:tr>
              <a:tr h="396240">
                <a:tc>
                  <a:txBody>
                    <a:bodyPr/>
                    <a:lstStyle/>
                    <a:p>
                      <a:pPr algn="ct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通信　（短期）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次世代通信５</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G</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屋内対策</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0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地下街，ビル内でも“</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5G</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通信”の恩恵をフルに受けられる</a:t>
                      </a:r>
                    </a:p>
                  </a:txBody>
                  <a:tcPr marL="84406" marR="84406" anchor="ctr"/>
                </a:tc>
                <a:extLst>
                  <a:ext uri="{0D108BD9-81ED-4DB2-BD59-A6C34878D82A}">
                    <a16:rowId xmlns:a16="http://schemas.microsoft.com/office/drawing/2014/main" val="10001"/>
                  </a:ext>
                </a:extLst>
              </a:tr>
              <a:tr h="439783">
                <a:tc>
                  <a:txBody>
                    <a:bodyPr/>
                    <a:lstStyle/>
                    <a:p>
                      <a:pPr algn="ct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放送　（短中期）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放送（４</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K/8K</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放送、信号同期、オンデマンド）</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電波による送信とネット配信のハイブリッド放送の普及加速</a:t>
                      </a:r>
                    </a:p>
                  </a:txBody>
                  <a:tcPr marL="84406" marR="84406" anchor="ctr"/>
                </a:tc>
                <a:extLst>
                  <a:ext uri="{0D108BD9-81ED-4DB2-BD59-A6C34878D82A}">
                    <a16:rowId xmlns:a16="http://schemas.microsoft.com/office/drawing/2014/main" val="10002"/>
                  </a:ext>
                </a:extLst>
              </a:tr>
              <a:tr h="4397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スマート工場</a:t>
                      </a:r>
                      <a:endPar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スマートファクトリ</a:t>
                      </a:r>
                    </a:p>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装置連携</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1279969" rtl="0" eaLnBrk="1" fontAlgn="auto" latinLnBrk="0" hangingPunct="1">
                        <a:lnSpc>
                          <a:spcPct val="100000"/>
                        </a:lnSpc>
                        <a:spcBef>
                          <a:spcPts val="0"/>
                        </a:spcBef>
                        <a:spcAft>
                          <a:spcPts val="0"/>
                        </a:spcAft>
                        <a:buClrTx/>
                        <a:buSzTx/>
                        <a:buFontTx/>
                        <a:buNone/>
                        <a:tabLst/>
                        <a:defRPr/>
                      </a:pPr>
                      <a:r>
                        <a:rPr kumimoji="1" lang="ja-JP" altLang="en-US" sz="13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異なる機器・装置間の連動では共通の高精度時刻が鍵！</a:t>
                      </a:r>
                    </a:p>
                  </a:txBody>
                  <a:tcPr marL="84406" marR="84406" anchor="ctr"/>
                </a:tc>
                <a:extLst>
                  <a:ext uri="{0D108BD9-81ED-4DB2-BD59-A6C34878D82A}">
                    <a16:rowId xmlns:a16="http://schemas.microsoft.com/office/drawing/2014/main" val="10003"/>
                  </a:ext>
                </a:extLst>
              </a:tr>
              <a:tr h="439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センサー情報</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情報「いつ、何が、どのように」時刻は、共通情報！</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高度な時刻管理は、高度な分析が可能になる。</a:t>
                      </a:r>
                    </a:p>
                  </a:txBody>
                  <a:tcPr marL="84406" marR="84406" anchor="ctr"/>
                </a:tc>
                <a:extLst>
                  <a:ext uri="{0D108BD9-81ED-4DB2-BD59-A6C34878D82A}">
                    <a16:rowId xmlns:a16="http://schemas.microsoft.com/office/drawing/2014/main" val="10004"/>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電力（長期）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スマートグリッド</a:t>
                      </a:r>
                    </a:p>
                  </a:txBody>
                  <a:tcPr marL="84406" marR="84406" anchor="ctr"/>
                </a:tc>
                <a:tc>
                  <a:txBody>
                    <a:bodyPr/>
                    <a:lstStyle/>
                    <a:p>
                      <a:pPr algn="ct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電力供給・利用の高度化：電力デジタル化での同期が鍵！</a:t>
                      </a:r>
                    </a:p>
                  </a:txBody>
                  <a:tcPr marL="84406" marR="84406" anchor="ctr"/>
                </a:tc>
                <a:extLst>
                  <a:ext uri="{0D108BD9-81ED-4DB2-BD59-A6C34878D82A}">
                    <a16:rowId xmlns:a16="http://schemas.microsoft.com/office/drawing/2014/main" val="2914346186"/>
                  </a:ext>
                </a:extLst>
              </a:tr>
              <a:tr h="4397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金融</a:t>
                      </a: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金融</a:t>
                      </a:r>
                      <a:r>
                        <a:rPr kumimoji="1"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取引</a:t>
                      </a:r>
                      <a:endParaRPr kumimoji="1"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為替・証券・ブロックチェーン）</a:t>
                      </a:r>
                    </a:p>
                  </a:txBody>
                  <a:tcPr marL="84406" marR="84406" anchor="ctr"/>
                </a:tc>
                <a:tc>
                  <a:txBody>
                    <a:bodyPr/>
                    <a:lstStyle/>
                    <a:p>
                      <a:pPr marL="0" marR="0" lvl="0" indent="0" algn="ctr" defTabSz="1279969" rtl="0" eaLnBrk="1" fontAlgn="auto" latinLnBrk="0" hangingPunct="1">
                        <a:lnSpc>
                          <a:spcPct val="100000"/>
                        </a:lnSpc>
                        <a:spcBef>
                          <a:spcPts val="0"/>
                        </a:spcBef>
                        <a:spcAft>
                          <a:spcPts val="0"/>
                        </a:spcAft>
                        <a:buClrTx/>
                        <a:buSzTx/>
                        <a:buFontTx/>
                        <a:buNone/>
                        <a:tabLst/>
                        <a:defRPr/>
                      </a:pPr>
                      <a:r>
                        <a:rPr kumimoji="1" lang="ja-JP" altLang="en-US" sz="20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7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スマホ等を使った取引が、個人でも素早く・安全・確実にできるようになる。</a:t>
                      </a:r>
                    </a:p>
                  </a:txBody>
                  <a:tcPr marL="84406" marR="84406" anchor="ctr"/>
                </a:tc>
                <a:extLst>
                  <a:ext uri="{0D108BD9-81ED-4DB2-BD59-A6C34878D82A}">
                    <a16:rowId xmlns:a16="http://schemas.microsoft.com/office/drawing/2014/main" val="10005"/>
                  </a:ext>
                </a:extLst>
              </a:tr>
              <a:tr h="363763">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位置情報</a:t>
                      </a:r>
                      <a:r>
                        <a:rPr kumimoji="1" lang="en-US" altLang="ja-JP"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1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時刻　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0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10007"/>
                  </a:ext>
                </a:extLst>
              </a:tr>
              <a:tr h="5078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防災（短期）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地下街・施設災害情報</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日本版</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E911</a:t>
                      </a:r>
                      <a:endPar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14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23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災害時でも</a:t>
                      </a:r>
                      <a:r>
                        <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rPr>
                        <a:t>QZSS</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からの災害情報に連携した施設毎の避難情報他を送信できる位置情報インフラとなる。</a:t>
                      </a:r>
                    </a:p>
                  </a:txBody>
                  <a:tcPr marL="84406" marR="84406" anchor="ctr"/>
                </a:tc>
                <a:extLst>
                  <a:ext uri="{0D108BD9-81ED-4DB2-BD59-A6C34878D82A}">
                    <a16:rowId xmlns:a16="http://schemas.microsoft.com/office/drawing/2014/main" val="10008"/>
                  </a:ext>
                </a:extLst>
              </a:tr>
              <a:tr h="439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・ビックデータ</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屋内，機器内などでセンシングされたデータをより高度な</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処理・分析ができるようになる。</a:t>
                      </a:r>
                    </a:p>
                  </a:txBody>
                  <a:tcPr marL="84406" marR="84406" anchor="ctr"/>
                </a:tc>
                <a:extLst>
                  <a:ext uri="{0D108BD9-81ED-4DB2-BD59-A6C34878D82A}">
                    <a16:rowId xmlns:a16="http://schemas.microsoft.com/office/drawing/2014/main" val="10009"/>
                  </a:ext>
                </a:extLst>
              </a:tr>
              <a:tr h="6518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スマートシティ</a:t>
                      </a:r>
                      <a:endParaRPr kumimoji="1"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オフィスジオフェンス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バーチャルシンガポール</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3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リアル都市とセンサーデータのサイバー都市がリアルタイム</a:t>
                      </a:r>
                      <a:endParaRPr kumimoji="1"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に連動する未来都市が始まっている。</a:t>
                      </a:r>
                    </a:p>
                  </a:txBody>
                  <a:tcPr marL="84406" marR="84406" anchor="ctr"/>
                </a:tc>
                <a:extLst>
                  <a:ext uri="{0D108BD9-81ED-4DB2-BD59-A6C34878D82A}">
                    <a16:rowId xmlns:a16="http://schemas.microsoft.com/office/drawing/2014/main" val="10010"/>
                  </a:ext>
                </a:extLst>
              </a:tr>
            </a:tbl>
          </a:graphicData>
        </a:graphic>
      </p:graphicFrame>
      <p:pic>
        <p:nvPicPr>
          <p:cNvPr id="12" name="図 11">
            <a:extLst>
              <a:ext uri="{FF2B5EF4-FFF2-40B4-BE49-F238E27FC236}">
                <a16:creationId xmlns:a16="http://schemas.microsoft.com/office/drawing/2014/main" id="{587078DB-2E39-4699-B23A-9C7E8BFAD666}"/>
              </a:ext>
            </a:extLst>
          </p:cNvPr>
          <p:cNvPicPr>
            <a:picLocks noChangeAspect="1"/>
          </p:cNvPicPr>
          <p:nvPr/>
        </p:nvPicPr>
        <p:blipFill>
          <a:blip r:embed="rId2"/>
          <a:stretch>
            <a:fillRect/>
          </a:stretch>
        </p:blipFill>
        <p:spPr>
          <a:xfrm>
            <a:off x="5954345" y="6411026"/>
            <a:ext cx="2987887" cy="402350"/>
          </a:xfrm>
          <a:prstGeom prst="rect">
            <a:avLst/>
          </a:prstGeom>
        </p:spPr>
      </p:pic>
    </p:spTree>
    <p:extLst>
      <p:ext uri="{BB962C8B-B14F-4D97-AF65-F5344CB8AC3E}">
        <p14:creationId xmlns:p14="http://schemas.microsoft.com/office/powerpoint/2010/main" val="1669958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682785187"/>
              </p:ext>
            </p:extLst>
          </p:nvPr>
        </p:nvGraphicFramePr>
        <p:xfrm>
          <a:off x="1251129" y="1412530"/>
          <a:ext cx="9793998" cy="4252632"/>
        </p:xfrm>
        <a:graphic>
          <a:graphicData uri="http://schemas.openxmlformats.org/drawingml/2006/table">
            <a:tbl>
              <a:tblPr firstRow="1" bandRow="1">
                <a:tableStyleId>{5940675A-B579-460E-94D1-54222C63F5DA}</a:tableStyleId>
              </a:tblPr>
              <a:tblGrid>
                <a:gridCol w="4318525">
                  <a:extLst>
                    <a:ext uri="{9D8B030D-6E8A-4147-A177-3AD203B41FA5}">
                      <a16:colId xmlns:a16="http://schemas.microsoft.com/office/drawing/2014/main" val="20000"/>
                    </a:ext>
                  </a:extLst>
                </a:gridCol>
                <a:gridCol w="5475473">
                  <a:extLst>
                    <a:ext uri="{9D8B030D-6E8A-4147-A177-3AD203B41FA5}">
                      <a16:colId xmlns:a16="http://schemas.microsoft.com/office/drawing/2014/main" val="20001"/>
                    </a:ext>
                  </a:extLst>
                </a:gridCol>
              </a:tblGrid>
              <a:tr h="708772">
                <a:tc>
                  <a:txBody>
                    <a:bodyPr/>
                    <a:lstStyle/>
                    <a:p>
                      <a:pPr algn="ctr"/>
                      <a:r>
                        <a:rPr kumimoji="1" lang="ja-JP" altLang="en-US" sz="2000" b="0" dirty="0" smtClean="0">
                          <a:latin typeface="Meiryo UI" panose="020B0604030504040204" pitchFamily="50" charset="-128"/>
                          <a:ea typeface="Meiryo UI" panose="020B0604030504040204" pitchFamily="50" charset="-128"/>
                        </a:rPr>
                        <a:t>案件</a:t>
                      </a:r>
                      <a:endParaRPr kumimoji="1" lang="ja-JP" altLang="en-US" sz="2000" b="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2000" b="0" dirty="0" smtClean="0">
                          <a:latin typeface="Meiryo UI" panose="020B0604030504040204" pitchFamily="50" charset="-128"/>
                          <a:ea typeface="Meiryo UI" panose="020B0604030504040204" pitchFamily="50" charset="-128"/>
                        </a:rPr>
                        <a:t>概要</a:t>
                      </a:r>
                      <a:endParaRPr kumimoji="1" lang="ja-JP" altLang="en-US" sz="20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0"/>
                  </a:ext>
                </a:extLst>
              </a:tr>
              <a:tr h="708772">
                <a:tc>
                  <a:txBody>
                    <a:bodyPr/>
                    <a:lstStyle/>
                    <a:p>
                      <a:pPr algn="ctr"/>
                      <a:r>
                        <a:rPr kumimoji="1" lang="ja-JP" altLang="en-US" sz="2000" dirty="0" smtClean="0">
                          <a:latin typeface="Meiryo UI" panose="020B0604030504040204" pitchFamily="50" charset="-128"/>
                          <a:ea typeface="Meiryo UI" panose="020B0604030504040204" pitchFamily="50" charset="-128"/>
                        </a:rPr>
                        <a:t>産業技術総合研究所</a:t>
                      </a:r>
                      <a:endParaRPr kumimoji="1" lang="en-US" altLang="ja-JP" sz="2000" dirty="0" smtClean="0">
                        <a:latin typeface="Meiryo UI" panose="020B0604030504040204" pitchFamily="50" charset="-128"/>
                        <a:ea typeface="Meiryo UI" panose="020B0604030504040204" pitchFamily="50" charset="-128"/>
                      </a:endParaRPr>
                    </a:p>
                    <a:p>
                      <a:pPr algn="ctr"/>
                      <a:r>
                        <a:rPr kumimoji="1"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AIST</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a:txBody>
                  <a:tcPr anchor="ctr"/>
                </a:tc>
                <a:tc>
                  <a:txBody>
                    <a:bodyPr/>
                    <a:lstStyle/>
                    <a:p>
                      <a:r>
                        <a:rPr kumimoji="1" lang="ja-JP" altLang="en-US" sz="2000" dirty="0" smtClean="0">
                          <a:latin typeface="Meiryo UI" panose="020B0604030504040204" pitchFamily="50" charset="-128"/>
                          <a:ea typeface="Meiryo UI" panose="020B0604030504040204" pitchFamily="50" charset="-128"/>
                        </a:rPr>
                        <a:t>次世代のスマートファクトリ実証＆疑似コンビニ</a:t>
                      </a:r>
                      <a:endParaRPr kumimoji="1" lang="en-US" altLang="ja-JP" sz="2000" dirty="0" smtClean="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「つながる工場」＠お台場</a:t>
                      </a:r>
                      <a:endParaRPr kumimoji="1" lang="ja-JP" altLang="en-US" sz="20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1"/>
                  </a:ext>
                </a:extLst>
              </a:tr>
              <a:tr h="708772">
                <a:tc>
                  <a:txBody>
                    <a:bodyPr/>
                    <a:lstStyle/>
                    <a:p>
                      <a:pPr algn="ctr"/>
                      <a:r>
                        <a:rPr kumimoji="1" lang="ja-JP" altLang="en-US" sz="2000" dirty="0" smtClean="0">
                          <a:latin typeface="Meiryo UI" panose="020B0604030504040204" pitchFamily="50" charset="-128"/>
                          <a:ea typeface="Meiryo UI" panose="020B0604030504040204" pitchFamily="50" charset="-128"/>
                        </a:rPr>
                        <a:t>内閣府の公募</a:t>
                      </a:r>
                      <a:endParaRPr kumimoji="1" lang="en-US" altLang="ja-JP" sz="2000" dirty="0" smtClean="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smtClean="0">
                          <a:latin typeface="Meiryo UI" panose="020B0604030504040204" pitchFamily="50" charset="-128"/>
                          <a:ea typeface="Meiryo UI" panose="020B0604030504040204" pitchFamily="50" charset="-128"/>
                        </a:rPr>
                        <a:t>準天頂衛星「みちびき」利活用検証</a:t>
                      </a:r>
                      <a:endParaRPr kumimoji="1" lang="ja-JP" altLang="en-US" sz="20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2"/>
                  </a:ext>
                </a:extLst>
              </a:tr>
              <a:tr h="708772">
                <a:tc>
                  <a:txBody>
                    <a:bodyPr/>
                    <a:lstStyle/>
                    <a:p>
                      <a:pPr algn="ctr"/>
                      <a:r>
                        <a:rPr kumimoji="1" lang="ja-JP" altLang="en-US" sz="2000" dirty="0" smtClean="0">
                          <a:latin typeface="Meiryo UI" panose="020B0604030504040204" pitchFamily="50" charset="-128"/>
                          <a:ea typeface="Meiryo UI" panose="020B0604030504040204" pitchFamily="50" charset="-128"/>
                        </a:rPr>
                        <a:t>内閣府</a:t>
                      </a:r>
                      <a:r>
                        <a:rPr kumimoji="1" lang="en-US" altLang="ja-JP" sz="2000" dirty="0" smtClean="0">
                          <a:latin typeface="Meiryo UI" panose="020B0604030504040204" pitchFamily="50" charset="-128"/>
                          <a:ea typeface="Meiryo UI" panose="020B0604030504040204" pitchFamily="50" charset="-128"/>
                        </a:rPr>
                        <a:t>SIP</a:t>
                      </a:r>
                    </a:p>
                    <a:p>
                      <a:pPr algn="ctr"/>
                      <a:r>
                        <a:rPr kumimoji="1" lang="ja-JP" altLang="en-US" sz="2000" dirty="0" smtClean="0">
                          <a:latin typeface="Meiryo UI" panose="020B0604030504040204" pitchFamily="50" charset="-128"/>
                          <a:ea typeface="Meiryo UI" panose="020B0604030504040204" pitchFamily="50" charset="-128"/>
                        </a:rPr>
                        <a:t>戦略的イノベーション創造プログラム</a:t>
                      </a:r>
                      <a:endParaRPr kumimoji="1" lang="ja-JP" altLang="en-US" sz="2000" dirty="0">
                        <a:latin typeface="Meiryo UI" panose="020B0604030504040204" pitchFamily="50" charset="-128"/>
                        <a:ea typeface="Meiryo UI" panose="020B0604030504040204" pitchFamily="50" charset="-128"/>
                      </a:endParaRPr>
                    </a:p>
                  </a:txBody>
                  <a:tcPr anchor="ctr"/>
                </a:tc>
                <a:tc>
                  <a:txBody>
                    <a:bodyPr/>
                    <a:lstStyle/>
                    <a:p>
                      <a:r>
                        <a:rPr kumimoji="1" lang="ja-JP" altLang="en-US" sz="2000" dirty="0" smtClean="0">
                          <a:latin typeface="Meiryo UI" panose="020B0604030504040204" pitchFamily="50" charset="-128"/>
                          <a:ea typeface="Meiryo UI" panose="020B0604030504040204" pitchFamily="50" charset="-128"/>
                        </a:rPr>
                        <a:t>国土交通省・建築技術研究所</a:t>
                      </a:r>
                      <a:endParaRPr kumimoji="1" lang="en-US" altLang="ja-JP" sz="2000" dirty="0" smtClean="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建築モニタリング＠</a:t>
                      </a:r>
                      <a:r>
                        <a:rPr kumimoji="1" lang="en-US" altLang="ja-JP" sz="2000" dirty="0" smtClean="0">
                          <a:latin typeface="Meiryo UI" panose="020B0604030504040204" pitchFamily="50" charset="-128"/>
                          <a:ea typeface="Meiryo UI" panose="020B0604030504040204" pitchFamily="50" charset="-128"/>
                        </a:rPr>
                        <a:t>JAXA</a:t>
                      </a:r>
                      <a:r>
                        <a:rPr kumimoji="1" lang="ja-JP" altLang="en-US" sz="2000" dirty="0" err="1" smtClean="0">
                          <a:latin typeface="Meiryo UI" panose="020B0604030504040204" pitchFamily="50" charset="-128"/>
                          <a:ea typeface="Meiryo UI" panose="020B0604030504040204" pitchFamily="50" charset="-128"/>
                        </a:rPr>
                        <a:t>、</a:t>
                      </a:r>
                      <a:r>
                        <a:rPr kumimoji="1" lang="ja-JP" altLang="en-US" sz="2000" dirty="0" smtClean="0">
                          <a:latin typeface="Meiryo UI" panose="020B0604030504040204" pitchFamily="50" charset="-128"/>
                          <a:ea typeface="Meiryo UI" panose="020B0604030504040204" pitchFamily="50" charset="-128"/>
                        </a:rPr>
                        <a:t>筑波産業大学</a:t>
                      </a:r>
                      <a:endParaRPr kumimoji="1" lang="ja-JP" altLang="en-US" sz="20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3"/>
                  </a:ext>
                </a:extLst>
              </a:tr>
              <a:tr h="708772">
                <a:tc>
                  <a:txBody>
                    <a:bodyPr/>
                    <a:lstStyle/>
                    <a:p>
                      <a:pPr algn="ctr"/>
                      <a:r>
                        <a:rPr kumimoji="1" lang="ja-JP" altLang="en-US" sz="2000" dirty="0" smtClean="0">
                          <a:latin typeface="Meiryo UI" panose="020B0604030504040204" pitchFamily="50" charset="-128"/>
                          <a:ea typeface="Meiryo UI" panose="020B0604030504040204" pitchFamily="50" charset="-128"/>
                        </a:rPr>
                        <a:t>運輸デジタルビジネス協議会</a:t>
                      </a:r>
                      <a:endParaRPr kumimoji="1" lang="en-US" altLang="ja-JP" sz="2000" dirty="0" smtClean="0">
                        <a:latin typeface="Meiryo UI" panose="020B0604030504040204" pitchFamily="50" charset="-128"/>
                        <a:ea typeface="Meiryo UI" panose="020B0604030504040204" pitchFamily="50" charset="-128"/>
                      </a:endParaRPr>
                    </a:p>
                    <a:p>
                      <a:pPr algn="ctr"/>
                      <a:r>
                        <a:rPr kumimoji="1"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TDBC</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a:txBody>
                  <a:tcPr anchor="ctr"/>
                </a:tc>
                <a:tc>
                  <a:txBody>
                    <a:bodyPr/>
                    <a:lstStyle/>
                    <a:p>
                      <a:r>
                        <a:rPr kumimoji="1" lang="ja-JP" altLang="en-US" sz="2000" dirty="0" smtClean="0">
                          <a:latin typeface="Meiryo UI" panose="020B0604030504040204" pitchFamily="50" charset="-128"/>
                          <a:ea typeface="Meiryo UI" panose="020B0604030504040204" pitchFamily="50" charset="-128"/>
                        </a:rPr>
                        <a:t>工場内の製造プロセスと工場間をシームレスにトレーサビリティ実施</a:t>
                      </a:r>
                      <a:endParaRPr kumimoji="1" lang="ja-JP" altLang="en-US" sz="20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4"/>
                  </a:ext>
                </a:extLst>
              </a:tr>
              <a:tr h="708772">
                <a:tc>
                  <a:txBody>
                    <a:bodyPr/>
                    <a:lstStyle/>
                    <a:p>
                      <a:pPr algn="ctr"/>
                      <a:r>
                        <a:rPr kumimoji="1" lang="ja-JP" altLang="en-US" sz="2000" dirty="0" smtClean="0">
                          <a:latin typeface="Meiryo UI" panose="020B0604030504040204" pitchFamily="50" charset="-128"/>
                          <a:ea typeface="Meiryo UI" panose="020B0604030504040204" pitchFamily="50" charset="-128"/>
                        </a:rPr>
                        <a:t>柏の葉キャンパス</a:t>
                      </a:r>
                      <a:endParaRPr kumimoji="1" lang="ja-JP" altLang="en-US" sz="2000" dirty="0">
                        <a:latin typeface="Meiryo UI" panose="020B0604030504040204" pitchFamily="50" charset="-128"/>
                        <a:ea typeface="Meiryo UI" panose="020B0604030504040204" pitchFamily="50" charset="-128"/>
                      </a:endParaRPr>
                    </a:p>
                  </a:txBody>
                  <a:tcPr anchor="ctr"/>
                </a:tc>
                <a:tc>
                  <a:txBody>
                    <a:bodyPr/>
                    <a:lstStyle/>
                    <a:p>
                      <a:r>
                        <a:rPr kumimoji="1" lang="ja-JP" altLang="en-US" sz="2000" dirty="0" smtClean="0">
                          <a:latin typeface="Meiryo UI" panose="020B0604030504040204" pitchFamily="50" charset="-128"/>
                          <a:ea typeface="Meiryo UI" panose="020B0604030504040204" pitchFamily="50" charset="-128"/>
                        </a:rPr>
                        <a:t>三井不動産のエリアマネジメント（スマートシティ）</a:t>
                      </a:r>
                      <a:endParaRPr kumimoji="1" lang="ja-JP" altLang="en-US" sz="20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3273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563F9-2961-4F7A-A904-53B60BBA3BEE}"/>
              </a:ext>
            </a:extLst>
          </p:cNvPr>
          <p:cNvPicPr>
            <a:picLocks noChangeAspect="1"/>
          </p:cNvPicPr>
          <p:nvPr/>
        </p:nvPicPr>
        <p:blipFill>
          <a:blip r:embed="rId2"/>
          <a:stretch>
            <a:fillRect/>
          </a:stretch>
        </p:blipFill>
        <p:spPr>
          <a:xfrm>
            <a:off x="1500826" y="0"/>
            <a:ext cx="9190348" cy="6858000"/>
          </a:xfrm>
          <a:prstGeom prst="rect">
            <a:avLst/>
          </a:prstGeom>
        </p:spPr>
      </p:pic>
    </p:spTree>
    <p:extLst>
      <p:ext uri="{BB962C8B-B14F-4D97-AF65-F5344CB8AC3E}">
        <p14:creationId xmlns:p14="http://schemas.microsoft.com/office/powerpoint/2010/main" val="321762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CBE5CEF-A0D5-4981-BFF9-31D21BBB9B01}"/>
              </a:ext>
            </a:extLst>
          </p:cNvPr>
          <p:cNvPicPr>
            <a:picLocks noChangeAspect="1"/>
          </p:cNvPicPr>
          <p:nvPr/>
        </p:nvPicPr>
        <p:blipFill>
          <a:blip r:embed="rId2"/>
          <a:stretch>
            <a:fillRect/>
          </a:stretch>
        </p:blipFill>
        <p:spPr>
          <a:xfrm>
            <a:off x="171981" y="515468"/>
            <a:ext cx="11848037" cy="6120223"/>
          </a:xfrm>
          <a:prstGeom prst="rect">
            <a:avLst/>
          </a:prstGeom>
        </p:spPr>
      </p:pic>
      <p:cxnSp>
        <p:nvCxnSpPr>
          <p:cNvPr id="16" name="直線コネクタ 15">
            <a:extLst>
              <a:ext uri="{FF2B5EF4-FFF2-40B4-BE49-F238E27FC236}">
                <a16:creationId xmlns:a16="http://schemas.microsoft.com/office/drawing/2014/main" id="{4EFC142E-D483-4298-A19D-4A1D85161984}"/>
              </a:ext>
            </a:extLst>
          </p:cNvPr>
          <p:cNvCxnSpPr>
            <a:cxnSpLocks/>
          </p:cNvCxnSpPr>
          <p:nvPr/>
        </p:nvCxnSpPr>
        <p:spPr>
          <a:xfrm flipH="1">
            <a:off x="4281405" y="1757096"/>
            <a:ext cx="3129784"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397E8410-57D4-4E80-88EE-0F4D6117FC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8535" y="2413686"/>
            <a:ext cx="1638650" cy="1077988"/>
          </a:xfrm>
          <a:prstGeom prst="rect">
            <a:avLst/>
          </a:prstGeom>
          <a:ln w="28575">
            <a:solidFill>
              <a:srgbClr val="00B050"/>
            </a:solidFill>
          </a:ln>
        </p:spPr>
      </p:pic>
      <p:pic>
        <p:nvPicPr>
          <p:cNvPr id="20" name="図 19">
            <a:extLst>
              <a:ext uri="{FF2B5EF4-FFF2-40B4-BE49-F238E27FC236}">
                <a16:creationId xmlns:a16="http://schemas.microsoft.com/office/drawing/2014/main" id="{08A1BA94-CDDC-4C15-939B-BC0A3E5BE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643" y="619782"/>
            <a:ext cx="1675619" cy="1675619"/>
          </a:xfrm>
          <a:prstGeom prst="rect">
            <a:avLst/>
          </a:prstGeom>
        </p:spPr>
      </p:pic>
      <p:cxnSp>
        <p:nvCxnSpPr>
          <p:cNvPr id="21" name="直線コネクタ 20">
            <a:extLst>
              <a:ext uri="{FF2B5EF4-FFF2-40B4-BE49-F238E27FC236}">
                <a16:creationId xmlns:a16="http://schemas.microsoft.com/office/drawing/2014/main" id="{A160EAB5-3472-44FC-B6B2-538131F73D06}"/>
              </a:ext>
            </a:extLst>
          </p:cNvPr>
          <p:cNvCxnSpPr>
            <a:cxnSpLocks/>
          </p:cNvCxnSpPr>
          <p:nvPr/>
        </p:nvCxnSpPr>
        <p:spPr>
          <a:xfrm>
            <a:off x="1479208" y="3374499"/>
            <a:ext cx="0" cy="20108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5002CCB-3A51-41BC-BA69-BF3AC3EF51F6}"/>
              </a:ext>
            </a:extLst>
          </p:cNvPr>
          <p:cNvCxnSpPr>
            <a:cxnSpLocks/>
          </p:cNvCxnSpPr>
          <p:nvPr/>
        </p:nvCxnSpPr>
        <p:spPr>
          <a:xfrm flipH="1">
            <a:off x="1479208" y="3380448"/>
            <a:ext cx="406742"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F36BD2E8-0FCF-4D14-A309-F643C5AE54CA}"/>
              </a:ext>
            </a:extLst>
          </p:cNvPr>
          <p:cNvSpPr/>
          <p:nvPr/>
        </p:nvSpPr>
        <p:spPr>
          <a:xfrm>
            <a:off x="4171951" y="1712676"/>
            <a:ext cx="109454" cy="1105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15A9D169-22B8-414C-BAC6-EB4ED1BE808D}"/>
              </a:ext>
            </a:extLst>
          </p:cNvPr>
          <p:cNvCxnSpPr>
            <a:cxnSpLocks/>
          </p:cNvCxnSpPr>
          <p:nvPr/>
        </p:nvCxnSpPr>
        <p:spPr>
          <a:xfrm flipH="1">
            <a:off x="1885950" y="1757096"/>
            <a:ext cx="228600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270EE9E-6211-402D-964F-872B3C434BC0}"/>
              </a:ext>
            </a:extLst>
          </p:cNvPr>
          <p:cNvCxnSpPr>
            <a:cxnSpLocks/>
          </p:cNvCxnSpPr>
          <p:nvPr/>
        </p:nvCxnSpPr>
        <p:spPr>
          <a:xfrm>
            <a:off x="1885950" y="1767961"/>
            <a:ext cx="0" cy="160653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FF3577A-0D17-4535-81C3-A0B43DB7F1FA}"/>
              </a:ext>
            </a:extLst>
          </p:cNvPr>
          <p:cNvCxnSpPr>
            <a:cxnSpLocks/>
          </p:cNvCxnSpPr>
          <p:nvPr/>
        </p:nvCxnSpPr>
        <p:spPr>
          <a:xfrm>
            <a:off x="4226677" y="1823246"/>
            <a:ext cx="0" cy="14570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32FE78-C785-4846-8739-46E8F14ABBB2}"/>
              </a:ext>
            </a:extLst>
          </p:cNvPr>
          <p:cNvSpPr txBox="1"/>
          <p:nvPr/>
        </p:nvSpPr>
        <p:spPr>
          <a:xfrm>
            <a:off x="3548045" y="1948795"/>
            <a:ext cx="607859" cy="261610"/>
          </a:xfrm>
          <a:prstGeom prst="rect">
            <a:avLst/>
          </a:prstGeom>
          <a:noFill/>
        </p:spPr>
        <p:txBody>
          <a:bodyPr wrap="none" rtlCol="0">
            <a:spAutoFit/>
          </a:bodyPr>
          <a:lstStyle/>
          <a:p>
            <a:r>
              <a:rPr kumimoji="1" lang="ja-JP" altLang="en-US" sz="1100" dirty="0"/>
              <a:t>分配器</a:t>
            </a:r>
          </a:p>
        </p:txBody>
      </p:sp>
      <p:sp>
        <p:nvSpPr>
          <p:cNvPr id="15" name="正方形/長方形 14">
            <a:extLst>
              <a:ext uri="{FF2B5EF4-FFF2-40B4-BE49-F238E27FC236}">
                <a16:creationId xmlns:a16="http://schemas.microsoft.com/office/drawing/2014/main" id="{5FAC1657-F03A-4D80-B7B4-AC47961046CE}"/>
              </a:ext>
            </a:extLst>
          </p:cNvPr>
          <p:cNvSpPr/>
          <p:nvPr/>
        </p:nvSpPr>
        <p:spPr>
          <a:xfrm>
            <a:off x="5930187" y="2295401"/>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F687E01A-F8A4-4B28-8612-481691340369}"/>
              </a:ext>
            </a:extLst>
          </p:cNvPr>
          <p:cNvSpPr/>
          <p:nvPr/>
        </p:nvSpPr>
        <p:spPr>
          <a:xfrm>
            <a:off x="7427235" y="2295401"/>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9C587B2-2F0B-4880-A9A6-5278E6A3A330}"/>
              </a:ext>
            </a:extLst>
          </p:cNvPr>
          <p:cNvSpPr/>
          <p:nvPr/>
        </p:nvSpPr>
        <p:spPr>
          <a:xfrm>
            <a:off x="8940664" y="2294727"/>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EBA3DD6-0413-480C-85B7-AC597C45A8DB}"/>
              </a:ext>
            </a:extLst>
          </p:cNvPr>
          <p:cNvSpPr/>
          <p:nvPr/>
        </p:nvSpPr>
        <p:spPr>
          <a:xfrm>
            <a:off x="5930187" y="4030539"/>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DD8D6FB-6F3F-4199-AC4B-E417E7345B94}"/>
              </a:ext>
            </a:extLst>
          </p:cNvPr>
          <p:cNvSpPr/>
          <p:nvPr/>
        </p:nvSpPr>
        <p:spPr>
          <a:xfrm>
            <a:off x="7420282" y="4040023"/>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F75D639-190A-406C-89CF-08A1E7A1BFF4}"/>
              </a:ext>
            </a:extLst>
          </p:cNvPr>
          <p:cNvSpPr/>
          <p:nvPr/>
        </p:nvSpPr>
        <p:spPr>
          <a:xfrm>
            <a:off x="8936248" y="4040023"/>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8FA37107-BAE4-46E2-B372-64D38ED48F93}"/>
              </a:ext>
            </a:extLst>
          </p:cNvPr>
          <p:cNvSpPr/>
          <p:nvPr/>
        </p:nvSpPr>
        <p:spPr>
          <a:xfrm>
            <a:off x="7617773" y="83622"/>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E09097A-F42D-449F-892B-A6CB382C831A}"/>
              </a:ext>
            </a:extLst>
          </p:cNvPr>
          <p:cNvSpPr txBox="1"/>
          <p:nvPr/>
        </p:nvSpPr>
        <p:spPr>
          <a:xfrm>
            <a:off x="7699895" y="-14982"/>
            <a:ext cx="538930" cy="307777"/>
          </a:xfrm>
          <a:prstGeom prst="rect">
            <a:avLst/>
          </a:prstGeom>
          <a:noFill/>
        </p:spPr>
        <p:txBody>
          <a:bodyPr wrap="none" rtlCol="0">
            <a:spAutoFit/>
          </a:bodyPr>
          <a:lstStyle/>
          <a:p>
            <a:r>
              <a:rPr kumimoji="1" lang="en-US" altLang="ja-JP" sz="1400" dirty="0"/>
              <a:t>S3TX</a:t>
            </a:r>
            <a:endParaRPr kumimoji="1" lang="ja-JP" altLang="en-US" sz="1400" dirty="0"/>
          </a:p>
        </p:txBody>
      </p:sp>
      <p:sp>
        <p:nvSpPr>
          <p:cNvPr id="27" name="正方形/長方形 26">
            <a:extLst>
              <a:ext uri="{FF2B5EF4-FFF2-40B4-BE49-F238E27FC236}">
                <a16:creationId xmlns:a16="http://schemas.microsoft.com/office/drawing/2014/main" id="{E8C3C694-1891-4EF8-8D5C-B146110C8323}"/>
              </a:ext>
            </a:extLst>
          </p:cNvPr>
          <p:cNvSpPr/>
          <p:nvPr/>
        </p:nvSpPr>
        <p:spPr>
          <a:xfrm>
            <a:off x="5364586" y="83621"/>
            <a:ext cx="109454" cy="1105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6AE37B92-092A-4221-BAF7-609401DA86C0}"/>
              </a:ext>
            </a:extLst>
          </p:cNvPr>
          <p:cNvSpPr txBox="1"/>
          <p:nvPr/>
        </p:nvSpPr>
        <p:spPr>
          <a:xfrm>
            <a:off x="5500711" y="-21361"/>
            <a:ext cx="723275" cy="307777"/>
          </a:xfrm>
          <a:prstGeom prst="rect">
            <a:avLst/>
          </a:prstGeom>
          <a:noFill/>
        </p:spPr>
        <p:txBody>
          <a:bodyPr wrap="none" rtlCol="0">
            <a:spAutoFit/>
          </a:bodyPr>
          <a:lstStyle/>
          <a:p>
            <a:r>
              <a:rPr lang="ja-JP" altLang="en-US" sz="1400" dirty="0"/>
              <a:t>分配器</a:t>
            </a:r>
            <a:endParaRPr kumimoji="1" lang="ja-JP" altLang="en-US" sz="1400" dirty="0"/>
          </a:p>
        </p:txBody>
      </p:sp>
      <p:sp>
        <p:nvSpPr>
          <p:cNvPr id="30" name="正方形/長方形 29">
            <a:extLst>
              <a:ext uri="{FF2B5EF4-FFF2-40B4-BE49-F238E27FC236}">
                <a16:creationId xmlns:a16="http://schemas.microsoft.com/office/drawing/2014/main" id="{F4CBD090-416D-4C6D-BBBE-56E8C6E0E350}"/>
              </a:ext>
            </a:extLst>
          </p:cNvPr>
          <p:cNvSpPr/>
          <p:nvPr/>
        </p:nvSpPr>
        <p:spPr>
          <a:xfrm>
            <a:off x="4181745" y="3280299"/>
            <a:ext cx="109454" cy="1105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8882E66-D078-4FA2-A0D9-132C9CF3BA10}"/>
              </a:ext>
            </a:extLst>
          </p:cNvPr>
          <p:cNvSpPr/>
          <p:nvPr/>
        </p:nvSpPr>
        <p:spPr>
          <a:xfrm>
            <a:off x="6632729" y="83621"/>
            <a:ext cx="109454" cy="1105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73A9A05-3550-4667-917E-E4C2E0CD38AC}"/>
              </a:ext>
            </a:extLst>
          </p:cNvPr>
          <p:cNvSpPr txBox="1"/>
          <p:nvPr/>
        </p:nvSpPr>
        <p:spPr>
          <a:xfrm>
            <a:off x="6742183" y="-22836"/>
            <a:ext cx="548548" cy="307777"/>
          </a:xfrm>
          <a:prstGeom prst="rect">
            <a:avLst/>
          </a:prstGeom>
          <a:noFill/>
        </p:spPr>
        <p:txBody>
          <a:bodyPr wrap="none" rtlCol="0">
            <a:spAutoFit/>
          </a:bodyPr>
          <a:lstStyle/>
          <a:p>
            <a:r>
              <a:rPr kumimoji="1" lang="en-US" altLang="ja-JP" sz="1400" dirty="0"/>
              <a:t>S2RX</a:t>
            </a:r>
            <a:endParaRPr kumimoji="1" lang="ja-JP" altLang="en-US" sz="1400" dirty="0"/>
          </a:p>
        </p:txBody>
      </p:sp>
      <p:sp>
        <p:nvSpPr>
          <p:cNvPr id="35" name="正方形/長方形 34">
            <a:extLst>
              <a:ext uri="{FF2B5EF4-FFF2-40B4-BE49-F238E27FC236}">
                <a16:creationId xmlns:a16="http://schemas.microsoft.com/office/drawing/2014/main" id="{88D9FD91-EA40-4963-BD4C-56A4BAC56BD3}"/>
              </a:ext>
            </a:extLst>
          </p:cNvPr>
          <p:cNvSpPr/>
          <p:nvPr/>
        </p:nvSpPr>
        <p:spPr>
          <a:xfrm>
            <a:off x="7411189" y="1701811"/>
            <a:ext cx="109454" cy="1105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ACC71D83-ADCD-4426-A431-D2FBE9EF3676}"/>
              </a:ext>
            </a:extLst>
          </p:cNvPr>
          <p:cNvSpPr/>
          <p:nvPr/>
        </p:nvSpPr>
        <p:spPr>
          <a:xfrm>
            <a:off x="1920372" y="1823246"/>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28D6A93-9644-462E-AD5E-0292CAAB2BD3}"/>
              </a:ext>
            </a:extLst>
          </p:cNvPr>
          <p:cNvSpPr/>
          <p:nvPr/>
        </p:nvSpPr>
        <p:spPr>
          <a:xfrm>
            <a:off x="4093427" y="1823246"/>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FAA9E62-AB66-4104-9C09-C64FFD0A2BC1}"/>
              </a:ext>
            </a:extLst>
          </p:cNvPr>
          <p:cNvSpPr/>
          <p:nvPr/>
        </p:nvSpPr>
        <p:spPr>
          <a:xfrm>
            <a:off x="1920372" y="4752402"/>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7AC5977-8482-458D-A076-71A2B564E034}"/>
              </a:ext>
            </a:extLst>
          </p:cNvPr>
          <p:cNvSpPr/>
          <p:nvPr/>
        </p:nvSpPr>
        <p:spPr>
          <a:xfrm>
            <a:off x="4132103" y="4775472"/>
            <a:ext cx="109454" cy="1105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07248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4249</TotalTime>
  <Words>1170</Words>
  <Application>Microsoft Office PowerPoint</Application>
  <PresentationFormat>ワイド画面</PresentationFormat>
  <Paragraphs>243</Paragraphs>
  <Slides>20</Slides>
  <Notes>1</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1</vt:i4>
      </vt:variant>
      <vt:variant>
        <vt:lpstr>スライド タイトル</vt:lpstr>
      </vt:variant>
      <vt:variant>
        <vt:i4>20</vt:i4>
      </vt:variant>
    </vt:vector>
  </HeadingPairs>
  <TitlesOfParts>
    <vt:vector size="30" baseType="lpstr">
      <vt:lpstr>HG丸ｺﾞｼｯｸM-PRO</vt:lpstr>
      <vt:lpstr>Meiryo UI</vt:lpstr>
      <vt:lpstr>ＭＳ Ｐゴシック</vt:lpstr>
      <vt:lpstr>メイリオ</vt:lpstr>
      <vt:lpstr>Arial</vt:lpstr>
      <vt:lpstr>Calibri</vt:lpstr>
      <vt:lpstr>Calibri Light</vt:lpstr>
      <vt:lpstr>Times New Roman</vt:lpstr>
      <vt:lpstr>Office テーマ</vt:lpstr>
      <vt:lpstr>Clip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高精度位置・時刻利用の適用（ヒアリング結果）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170</cp:revision>
  <cp:lastPrinted>2018-01-23T04:50:39Z</cp:lastPrinted>
  <dcterms:created xsi:type="dcterms:W3CDTF">2017-07-12T22:56:29Z</dcterms:created>
  <dcterms:modified xsi:type="dcterms:W3CDTF">2019-07-02T04:57:46Z</dcterms:modified>
</cp:coreProperties>
</file>